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4" r:id="rId3"/>
    <p:sldId id="275" r:id="rId4"/>
    <p:sldId id="281" r:id="rId5"/>
    <p:sldId id="283" r:id="rId6"/>
    <p:sldId id="299" r:id="rId7"/>
    <p:sldId id="284" r:id="rId8"/>
    <p:sldId id="312" r:id="rId9"/>
    <p:sldId id="257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</p:sldIdLst>
  <p:sldSz cx="9144000" cy="5715000" type="screen16x1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A2D7E2"/>
    <a:srgbClr val="A7DDDA"/>
    <a:srgbClr val="00AF3F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3" autoAdjust="0"/>
    <p:restoredTop sz="44613" autoAdjust="0"/>
  </p:normalViewPr>
  <p:slideViewPr>
    <p:cSldViewPr>
      <p:cViewPr varScale="1">
        <p:scale>
          <a:sx n="223" d="100"/>
          <a:sy n="223" d="100"/>
        </p:scale>
        <p:origin x="-240" y="-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denek\TSA\&#268;l&#225;nky\COT\Ok&#233;nko%20&#268;S&#218;\201405\Graf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denek\TSA\Prezentace\TSA\Grafy%20TS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Dokumenty\Konference%20Kurzy\TK%20CR\20140513%20TK%20MMR\Podklad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 dirty="0" smtClean="0"/>
              <a:t>Poměr cestovních</a:t>
            </a:r>
            <a:r>
              <a:rPr lang="cs-CZ" sz="1400" baseline="0" dirty="0" smtClean="0"/>
              <a:t> kanceláří </a:t>
            </a:r>
          </a:p>
          <a:p>
            <a:pPr>
              <a:defRPr/>
            </a:pPr>
            <a:r>
              <a:rPr lang="cs-CZ" sz="1400" baseline="0" dirty="0" smtClean="0"/>
              <a:t>a agentur (aktivních) – v %</a:t>
            </a:r>
            <a:endParaRPr lang="cs-CZ" sz="1400" dirty="0"/>
          </a:p>
        </c:rich>
      </c:tx>
      <c:layout>
        <c:manualLayout>
          <c:xMode val="edge"/>
          <c:yMode val="edge"/>
          <c:x val="0.16914580413051031"/>
          <c:y val="3.5120741570024991E-3"/>
        </c:manualLayout>
      </c:layout>
      <c:overlay val="0"/>
    </c:title>
    <c:autoTitleDeleted val="0"/>
    <c:view3D>
      <c:rotX val="40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793475493463689"/>
          <c:y val="0.17133016966368814"/>
          <c:w val="0.73061297587305118"/>
          <c:h val="0.77843572936340422"/>
        </c:manualLayout>
      </c:layout>
      <c:pie3DChart>
        <c:varyColors val="1"/>
        <c:ser>
          <c:idx val="0"/>
          <c:order val="0"/>
          <c:spPr>
            <a:effectLst>
              <a:outerShdw blurRad="40005" dist="22860" dir="5400000" algn="ctr" rotWithShape="0">
                <a:schemeClr val="tx1">
                  <a:alpha val="35000"/>
                </a:schemeClr>
              </a:outerShdw>
            </a:effectLst>
          </c:spPr>
          <c:explosion val="12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Pt>
            <c:idx val="3"/>
            <c:bubble3D val="0"/>
            <c:spPr>
              <a:solidFill>
                <a:schemeClr val="accent3"/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Pt>
            <c:idx val="4"/>
            <c:bubble3D val="0"/>
            <c:spPr>
              <a:solidFill>
                <a:schemeClr val="accent4"/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Pt>
            <c:idx val="5"/>
            <c:bubble3D val="0"/>
            <c:spPr>
              <a:solidFill>
                <a:schemeClr val="bg2"/>
              </a:solidFill>
              <a:effectLst>
                <a:outerShdw blurRad="40005" dist="22860" dir="5400000" algn="ctr" rotWithShape="0">
                  <a:schemeClr val="tx1">
                    <a:alpha val="35000"/>
                  </a:schemeClr>
                </a:outerShdw>
              </a:effectLst>
            </c:spPr>
          </c:dPt>
          <c:dLbls>
            <c:dLbl>
              <c:idx val="0"/>
              <c:layout>
                <c:manualLayout>
                  <c:x val="0.2474738970942959"/>
                  <c:y val="-8.41984819147078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CK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46 %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2033709119321354"/>
                  <c:y val="8.1654121764248452E-2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dirty="0" smtClean="0"/>
                      <a:t>CA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54 %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CK</c:v>
                </c:pt>
                <c:pt idx="1">
                  <c:v>CA</c:v>
                </c:pt>
              </c:strCache>
            </c:strRef>
          </c:cat>
          <c:val>
            <c:numRef>
              <c:f>Sheet1!$B$2:$B$3</c:f>
              <c:numCache>
                <c:formatCode>[$-405]General</c:formatCode>
                <c:ptCount val="2"/>
                <c:pt idx="0">
                  <c:v>882</c:v>
                </c:pt>
                <c:pt idx="1">
                  <c:v>1040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38003125100794"/>
          <c:y val="1.6411274121331993E-2"/>
          <c:w val="0.81651478500521391"/>
          <c:h val="0.949608773628327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List1!$G$3:$I$3</c:f>
              <c:strCache>
                <c:ptCount val="3"/>
                <c:pt idx="0">
                  <c:v>Výjezdový</c:v>
                </c:pt>
                <c:pt idx="1">
                  <c:v>Domácí</c:v>
                </c:pt>
                <c:pt idx="2">
                  <c:v>Příjezdový</c:v>
                </c:pt>
              </c:strCache>
            </c:strRef>
          </c:cat>
          <c:val>
            <c:numRef>
              <c:f>List1!$G$4:$I$4</c:f>
              <c:numCache>
                <c:formatCode>0</c:formatCode>
                <c:ptCount val="3"/>
                <c:pt idx="0">
                  <c:v>73.309053069719056</c:v>
                </c:pt>
                <c:pt idx="1">
                  <c:v>35.171696149843903</c:v>
                </c:pt>
                <c:pt idx="2">
                  <c:v>27.887617065556714</c:v>
                </c:pt>
              </c:numCache>
            </c:numRef>
          </c:val>
        </c:ser>
        <c:ser>
          <c:idx val="1"/>
          <c:order val="1"/>
          <c:tx>
            <c:strRef>
              <c:f>List1!$B$6</c:f>
              <c:strCache>
                <c:ptCount val="1"/>
                <c:pt idx="0">
                  <c:v>CK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List1!$G$3:$I$3</c:f>
              <c:strCache>
                <c:ptCount val="3"/>
                <c:pt idx="0">
                  <c:v>Výjezdový</c:v>
                </c:pt>
                <c:pt idx="1">
                  <c:v>Domácí</c:v>
                </c:pt>
                <c:pt idx="2">
                  <c:v>Příjezdový</c:v>
                </c:pt>
              </c:strCache>
            </c:strRef>
          </c:cat>
          <c:val>
            <c:numRef>
              <c:f>List1!$G$6:$I$6</c:f>
              <c:numCache>
                <c:formatCode>0</c:formatCode>
                <c:ptCount val="3"/>
                <c:pt idx="0">
                  <c:v>87.755102040816311</c:v>
                </c:pt>
                <c:pt idx="1">
                  <c:v>32.879818594104307</c:v>
                </c:pt>
                <c:pt idx="2">
                  <c:v>16.893424036281179</c:v>
                </c:pt>
              </c:numCache>
            </c:numRef>
          </c:val>
        </c:ser>
        <c:ser>
          <c:idx val="2"/>
          <c:order val="2"/>
          <c:tx>
            <c:strRef>
              <c:f>List1!$B$7</c:f>
              <c:strCache>
                <c:ptCount val="1"/>
                <c:pt idx="0">
                  <c:v>CA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chemeClr val="accent5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List1!$G$3:$I$3</c:f>
              <c:strCache>
                <c:ptCount val="3"/>
                <c:pt idx="0">
                  <c:v>Výjezdový</c:v>
                </c:pt>
                <c:pt idx="1">
                  <c:v>Domácí</c:v>
                </c:pt>
                <c:pt idx="2">
                  <c:v>Příjezdový</c:v>
                </c:pt>
              </c:strCache>
            </c:strRef>
          </c:cat>
          <c:val>
            <c:numRef>
              <c:f>List1!$G$7:$I$7</c:f>
              <c:numCache>
                <c:formatCode>0</c:formatCode>
                <c:ptCount val="3"/>
                <c:pt idx="0">
                  <c:v>61.057692307692299</c:v>
                </c:pt>
                <c:pt idx="1">
                  <c:v>37.115384615384599</c:v>
                </c:pt>
                <c:pt idx="2">
                  <c:v>37.211538461538453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77147520"/>
        <c:axId val="83235584"/>
      </c:barChart>
      <c:catAx>
        <c:axId val="77147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cs-CZ"/>
          </a:p>
        </c:txPr>
        <c:crossAx val="83235584"/>
        <c:crosses val="autoZero"/>
        <c:auto val="1"/>
        <c:lblAlgn val="ctr"/>
        <c:lblOffset val="100"/>
        <c:noMultiLvlLbl val="0"/>
      </c:catAx>
      <c:valAx>
        <c:axId val="83235584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one"/>
        <c:crossAx val="77147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62510728844238"/>
          <c:y val="7.4303405572755513E-2"/>
          <c:w val="0.76875058651015449"/>
          <c:h val="0.6037151702786377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Graf!$A$3</c:f>
              <c:strCache>
                <c:ptCount val="1"/>
                <c:pt idx="0">
                  <c:v>Počet zaměstnaných osob v cestovním ruchu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Graf!$B$2:$K$2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Graf!$B$3:$K$3</c:f>
              <c:numCache>
                <c:formatCode>0.0</c:formatCode>
                <c:ptCount val="10"/>
                <c:pt idx="0">
                  <c:v>237.75317502499954</c:v>
                </c:pt>
                <c:pt idx="1">
                  <c:v>236.6489109</c:v>
                </c:pt>
                <c:pt idx="2">
                  <c:v>236.68188290000003</c:v>
                </c:pt>
                <c:pt idx="3">
                  <c:v>235.93539425</c:v>
                </c:pt>
                <c:pt idx="4">
                  <c:v>236.02434380000045</c:v>
                </c:pt>
                <c:pt idx="5">
                  <c:v>241.23551914999999</c:v>
                </c:pt>
                <c:pt idx="6">
                  <c:v>239.49894985018537</c:v>
                </c:pt>
                <c:pt idx="7">
                  <c:v>235.56876375472234</c:v>
                </c:pt>
                <c:pt idx="8">
                  <c:v>232.46338514715814</c:v>
                </c:pt>
                <c:pt idx="9">
                  <c:v>231.06939004818409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85248"/>
        <c:axId val="33287168"/>
      </c:barChart>
      <c:lineChart>
        <c:grouping val="standard"/>
        <c:varyColors val="0"/>
        <c:ser>
          <c:idx val="0"/>
          <c:order val="1"/>
          <c:tx>
            <c:strRef>
              <c:f>Graf!$A$5</c:f>
              <c:strCache>
                <c:ptCount val="1"/>
                <c:pt idx="0">
                  <c:v>Podíl CR na celkové zaměstnanosti v % (zaměstnané osoby)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sysDash"/>
            </a:ln>
          </c:spPr>
          <c:marker>
            <c:symbol val="triangle"/>
            <c:size val="8"/>
            <c:spPr>
              <a:solidFill>
                <a:schemeClr val="accent1"/>
              </a:solidFill>
              <a:ln>
                <a:solidFill>
                  <a:srgbClr val="3333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cat>
            <c:numRef>
              <c:f>Graf!$B$2:$K$2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Graf!$B$5:$K$5</c:f>
              <c:numCache>
                <c:formatCode>0.00%</c:formatCode>
                <c:ptCount val="10"/>
                <c:pt idx="0">
                  <c:v>4.7880445086847391E-2</c:v>
                </c:pt>
                <c:pt idx="1">
                  <c:v>4.7901040407694072E-2</c:v>
                </c:pt>
                <c:pt idx="2">
                  <c:v>4.7415864535307106E-2</c:v>
                </c:pt>
                <c:pt idx="3">
                  <c:v>4.6367851647099084E-2</c:v>
                </c:pt>
                <c:pt idx="4">
                  <c:v>4.5182154085883192E-2</c:v>
                </c:pt>
                <c:pt idx="5">
                  <c:v>4.5616310828629388E-2</c:v>
                </c:pt>
                <c:pt idx="6">
                  <c:v>4.5777350576947103E-2</c:v>
                </c:pt>
                <c:pt idx="7">
                  <c:v>4.6605399693250345E-2</c:v>
                </c:pt>
                <c:pt idx="8">
                  <c:v>4.5967252941410471E-2</c:v>
                </c:pt>
                <c:pt idx="9">
                  <c:v>4.5511552828694971E-2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043008"/>
        <c:axId val="34044544"/>
      </c:lineChart>
      <c:catAx>
        <c:axId val="3328524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3287168"/>
        <c:crossesAt val="70"/>
        <c:auto val="0"/>
        <c:lblAlgn val="ctr"/>
        <c:lblOffset val="100"/>
        <c:tickLblSkip val="1"/>
        <c:tickMarkSkip val="1"/>
        <c:noMultiLvlLbl val="0"/>
      </c:catAx>
      <c:valAx>
        <c:axId val="33287168"/>
        <c:scaling>
          <c:orientation val="minMax"/>
          <c:max val="245"/>
          <c:min val="225"/>
        </c:scaling>
        <c:delete val="0"/>
        <c:axPos val="l"/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900"/>
                  <a:t>(tis. osob)</a:t>
                </a:r>
              </a:p>
            </c:rich>
          </c:tx>
          <c:layout>
            <c:manualLayout>
              <c:xMode val="edge"/>
              <c:yMode val="edge"/>
              <c:x val="8.9747537940376727E-3"/>
              <c:y val="0.31387045798843594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3285248"/>
        <c:crosses val="autoZero"/>
        <c:crossBetween val="between"/>
        <c:majorUnit val="5"/>
        <c:minorUnit val="1"/>
      </c:valAx>
      <c:catAx>
        <c:axId val="34043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044544"/>
        <c:crosses val="autoZero"/>
        <c:auto val="0"/>
        <c:lblAlgn val="ctr"/>
        <c:lblOffset val="100"/>
        <c:noMultiLvlLbl val="0"/>
      </c:catAx>
      <c:valAx>
        <c:axId val="34044544"/>
        <c:scaling>
          <c:orientation val="minMax"/>
          <c:max val="5.0000000000000107E-2"/>
          <c:min val="4.0000000000000112E-2"/>
        </c:scaling>
        <c:delete val="0"/>
        <c:axPos val="r"/>
        <c:numFmt formatCode="0.0%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4043008"/>
        <c:crosses val="max"/>
        <c:crossBetween val="between"/>
        <c:majorUnit val="2.50000000000001E-3"/>
      </c:valAx>
      <c:spPr>
        <a:gradFill rotWithShape="0">
          <a:gsLst>
            <a:gs pos="0">
              <a:srgbClr val="FFFFFF"/>
            </a:gs>
            <a:gs pos="100000">
              <a:srgbClr val="FFFFFF">
                <a:gamma/>
                <a:shade val="66275"/>
                <a:invGamma/>
              </a:srgbClr>
            </a:gs>
          </a:gsLst>
          <a:lin ang="5400000" scaled="1"/>
        </a:gradFill>
        <a:ln w="12700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"/>
          <c:y val="0.80987087482230125"/>
          <c:w val="0.97405500807226619"/>
          <c:h val="0.18780620958033625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gradFill flip="none"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ln w="12700">
          <a:solidFill>
            <a:srgbClr val="808080"/>
          </a:solidFill>
          <a:prstDash val="solid"/>
        </a:ln>
      </c:spPr>
    </c:sideWall>
    <c:backWall>
      <c:thickness val="0"/>
      <c:spPr>
        <a:gradFill flip="none"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91082862944233"/>
          <c:y val="7.4468342989330513E-2"/>
          <c:w val="0.84151877432553368"/>
          <c:h val="0.6170234133401794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Mezinárodní!$C$21</c:f>
              <c:strCache>
                <c:ptCount val="1"/>
                <c:pt idx="0">
                  <c:v>Podíl CR na zaměstnanosti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Mezinárodní!$A$22:$A$30,Mezinárodní!$A$33:$A$34</c:f>
              <c:strCache>
                <c:ptCount val="11"/>
                <c:pt idx="0">
                  <c:v>Španělsko</c:v>
                </c:pt>
                <c:pt idx="1">
                  <c:v>Maďarsko</c:v>
                </c:pt>
                <c:pt idx="2">
                  <c:v>Portugalsko</c:v>
                </c:pt>
                <c:pt idx="3">
                  <c:v>Rakousko</c:v>
                </c:pt>
                <c:pt idx="4">
                  <c:v>Švýcarsko</c:v>
                </c:pt>
                <c:pt idx="5">
                  <c:v>Polsko</c:v>
                </c:pt>
                <c:pt idx="6">
                  <c:v>Česká republika</c:v>
                </c:pt>
                <c:pt idx="7">
                  <c:v>Německo</c:v>
                </c:pt>
                <c:pt idx="8">
                  <c:v>Finsko</c:v>
                </c:pt>
                <c:pt idx="9">
                  <c:v>Kanada</c:v>
                </c:pt>
                <c:pt idx="10">
                  <c:v>Švédsko</c:v>
                </c:pt>
              </c:strCache>
            </c:strRef>
          </c:cat>
          <c:val>
            <c:numRef>
              <c:f>Mezinárodní!$C$22:$C$30,Mezinárodní!$C$33:$C$34</c:f>
              <c:numCache>
                <c:formatCode>0.0%</c:formatCode>
                <c:ptCount val="11"/>
                <c:pt idx="0">
                  <c:v>0.12000000000000002</c:v>
                </c:pt>
                <c:pt idx="1">
                  <c:v>7.9000000000000514E-2</c:v>
                </c:pt>
                <c:pt idx="2">
                  <c:v>7.8000000000000014E-2</c:v>
                </c:pt>
                <c:pt idx="3">
                  <c:v>8.1000000000000003E-2</c:v>
                </c:pt>
                <c:pt idx="4">
                  <c:v>5.2000000000000032E-2</c:v>
                </c:pt>
                <c:pt idx="5">
                  <c:v>0.05</c:v>
                </c:pt>
                <c:pt idx="6">
                  <c:v>4.5999999999999999E-2</c:v>
                </c:pt>
                <c:pt idx="7">
                  <c:v>4.7000000000000014E-2</c:v>
                </c:pt>
                <c:pt idx="8">
                  <c:v>4.5000000000000012E-2</c:v>
                </c:pt>
                <c:pt idx="9">
                  <c:v>3.9000000000000014E-2</c:v>
                </c:pt>
                <c:pt idx="10">
                  <c:v>3.7000000000000012E-2</c:v>
                </c:pt>
              </c:numCache>
            </c:numRef>
          </c:val>
        </c:ser>
        <c:ser>
          <c:idx val="1"/>
          <c:order val="1"/>
          <c:tx>
            <c:strRef>
              <c:f>Mezinárodní!$B$21</c:f>
              <c:strCache>
                <c:ptCount val="1"/>
                <c:pt idx="0">
                  <c:v>Podíl CR na HDP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Mezinárodní!$A$22:$A$30,Mezinárodní!$A$33:$A$34</c:f>
              <c:strCache>
                <c:ptCount val="11"/>
                <c:pt idx="0">
                  <c:v>Španělsko</c:v>
                </c:pt>
                <c:pt idx="1">
                  <c:v>Maďarsko</c:v>
                </c:pt>
                <c:pt idx="2">
                  <c:v>Portugalsko</c:v>
                </c:pt>
                <c:pt idx="3">
                  <c:v>Rakousko</c:v>
                </c:pt>
                <c:pt idx="4">
                  <c:v>Švýcarsko</c:v>
                </c:pt>
                <c:pt idx="5">
                  <c:v>Polsko</c:v>
                </c:pt>
                <c:pt idx="6">
                  <c:v>Česká republika</c:v>
                </c:pt>
                <c:pt idx="7">
                  <c:v>Německo</c:v>
                </c:pt>
                <c:pt idx="8">
                  <c:v>Finsko</c:v>
                </c:pt>
                <c:pt idx="9">
                  <c:v>Kanada</c:v>
                </c:pt>
                <c:pt idx="10">
                  <c:v>Švédsko</c:v>
                </c:pt>
              </c:strCache>
            </c:strRef>
          </c:cat>
          <c:val>
            <c:numRef>
              <c:f>Mezinárodní!$E$22:$E$30,Mezinárodní!$E$33:$E$34</c:f>
              <c:numCache>
                <c:formatCode>General</c:formatCode>
                <c:ptCount val="11"/>
                <c:pt idx="0" formatCode="0.00%">
                  <c:v>0.11</c:v>
                </c:pt>
                <c:pt idx="3" formatCode="0.00%">
                  <c:v>5.3999999999999999E-2</c:v>
                </c:pt>
                <c:pt idx="6" formatCode="0.00%">
                  <c:v>2.8000000000000001E-2</c:v>
                </c:pt>
                <c:pt idx="9" formatCode="0.00%">
                  <c:v>2.1999999999999999E-2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910912"/>
        <c:axId val="155912832"/>
        <c:axId val="155795456"/>
      </c:bar3DChart>
      <c:catAx>
        <c:axId val="15591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591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912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5910912"/>
        <c:crosses val="autoZero"/>
        <c:crossBetween val="between"/>
        <c:majorUnit val="4.0000000000000022E-2"/>
      </c:valAx>
      <c:serAx>
        <c:axId val="155795456"/>
        <c:scaling>
          <c:orientation val="maxMin"/>
        </c:scaling>
        <c:delete val="1"/>
        <c:axPos val="b"/>
        <c:majorTickMark val="out"/>
        <c:minorTickMark val="none"/>
        <c:tickLblPos val="none"/>
        <c:crossAx val="155912832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3450077699399944"/>
          <c:y val="5.5182144052962782E-2"/>
          <c:w val="0.6093756641667657"/>
          <c:h val="0.11912200563995427"/>
        </c:manualLayout>
      </c:layout>
      <c:overlay val="0"/>
      <c:spPr>
        <a:solidFill>
          <a:srgbClr val="FFFFFF"/>
        </a:solidFill>
        <a:ln w="3175">
          <a:noFill/>
          <a:prstDash val="solid"/>
        </a:ln>
        <a:effectLst>
          <a:outerShdw blurRad="254000" dist="25400" dir="2700000" algn="ctr" rotWithShape="0">
            <a:srgbClr val="000000">
              <a:alpha val="43137"/>
            </a:srgbClr>
          </a:outerShdw>
        </a:effectLst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852471867244732E-2"/>
          <c:y val="0.14078674948240294"/>
          <c:w val="0.91894954763321213"/>
          <c:h val="0.47407030003602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'5'!$K$15</c:f>
              <c:strCache>
                <c:ptCount val="1"/>
                <c:pt idx="0">
                  <c:v>rezidenti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7"/>
              <c:numFmt formatCode="0%" sourceLinked="0"/>
              <c:spPr/>
              <c:txPr>
                <a:bodyPr rot="0" vert="horz"/>
                <a:lstStyle/>
                <a:p>
                  <a:pPr>
                    <a:defRPr b="0"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0%" sourceLinked="0"/>
              <c:spPr/>
              <c:txPr>
                <a:bodyPr rot="0" vert="horz"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'5'!$J$16:$J$29</c:f>
              <c:strCache>
                <c:ptCount val="14"/>
                <c:pt idx="0">
                  <c:v>Praha</c:v>
                </c:pt>
                <c:pt idx="1">
                  <c:v>Středočeský</c:v>
                </c:pt>
                <c:pt idx="2">
                  <c:v>Jihočeský</c:v>
                </c:pt>
                <c:pt idx="3">
                  <c:v>Plzeňský</c:v>
                </c:pt>
                <c:pt idx="4">
                  <c:v>Karlovarský</c:v>
                </c:pt>
                <c:pt idx="5">
                  <c:v>Ústecký</c:v>
                </c:pt>
                <c:pt idx="6">
                  <c:v>Liberecký</c:v>
                </c:pt>
                <c:pt idx="7">
                  <c:v>Královéhradecký</c:v>
                </c:pt>
                <c:pt idx="8">
                  <c:v>Pardubický</c:v>
                </c:pt>
                <c:pt idx="9">
                  <c:v>Vysočina</c:v>
                </c:pt>
                <c:pt idx="10">
                  <c:v>Jihomoravský</c:v>
                </c:pt>
                <c:pt idx="11">
                  <c:v>Olomoucký</c:v>
                </c:pt>
                <c:pt idx="12">
                  <c:v>Zlínský</c:v>
                </c:pt>
                <c:pt idx="13">
                  <c:v>Moravskoslezský</c:v>
                </c:pt>
              </c:strCache>
            </c:strRef>
          </c:cat>
          <c:val>
            <c:numRef>
              <c:f>'5'!$K$16:$K$29</c:f>
              <c:numCache>
                <c:formatCode>0.0%</c:formatCode>
                <c:ptCount val="14"/>
                <c:pt idx="0">
                  <c:v>0.11271782255923458</c:v>
                </c:pt>
                <c:pt idx="1">
                  <c:v>8.1531341593471487E-2</c:v>
                </c:pt>
                <c:pt idx="2">
                  <c:v>0.10440381873224375</c:v>
                </c:pt>
                <c:pt idx="3">
                  <c:v>4.9250735130044423E-2</c:v>
                </c:pt>
                <c:pt idx="4">
                  <c:v>3.4542310906341425E-2</c:v>
                </c:pt>
                <c:pt idx="5">
                  <c:v>3.6973818544308888E-2</c:v>
                </c:pt>
                <c:pt idx="6">
                  <c:v>7.8464560895290414E-2</c:v>
                </c:pt>
                <c:pt idx="7">
                  <c:v>9.7213983524722519E-2</c:v>
                </c:pt>
                <c:pt idx="8">
                  <c:v>4.1846627613255312E-2</c:v>
                </c:pt>
                <c:pt idx="9">
                  <c:v>5.0456033413245484E-2</c:v>
                </c:pt>
                <c:pt idx="10">
                  <c:v>0.12201477909835166</c:v>
                </c:pt>
                <c:pt idx="11">
                  <c:v>5.3526387522390063E-2</c:v>
                </c:pt>
                <c:pt idx="12">
                  <c:v>6.5458800821513993E-2</c:v>
                </c:pt>
                <c:pt idx="13">
                  <c:v>7.1598979645586494E-2</c:v>
                </c:pt>
              </c:numCache>
            </c:numRef>
          </c:val>
        </c:ser>
        <c:ser>
          <c:idx val="1"/>
          <c:order val="1"/>
          <c:tx>
            <c:strRef>
              <c:f>'5'!$L$15</c:f>
              <c:strCache>
                <c:ptCount val="1"/>
                <c:pt idx="0">
                  <c:v>nerezidenti</c:v>
                </c:pt>
              </c:strCache>
            </c:strRef>
          </c:tx>
          <c:spPr>
            <a:solidFill>
              <a:srgbClr val="000099"/>
            </a:solidFill>
          </c:spPr>
          <c:invertIfNegative val="0"/>
          <c:dLbls>
            <c:dLbl>
              <c:idx val="0"/>
              <c:layout>
                <c:manualLayout>
                  <c:x val="1.8966331923353321E-3"/>
                  <c:y val="7.1957671957672067E-2"/>
                </c:manualLayout>
              </c:layout>
              <c:numFmt formatCode="0%" sourceLinked="0"/>
              <c:spPr/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'5'!$J$16:$J$29</c:f>
              <c:strCache>
                <c:ptCount val="14"/>
                <c:pt idx="0">
                  <c:v>Praha</c:v>
                </c:pt>
                <c:pt idx="1">
                  <c:v>Středočeský</c:v>
                </c:pt>
                <c:pt idx="2">
                  <c:v>Jihočeský</c:v>
                </c:pt>
                <c:pt idx="3">
                  <c:v>Plzeňský</c:v>
                </c:pt>
                <c:pt idx="4">
                  <c:v>Karlovarský</c:v>
                </c:pt>
                <c:pt idx="5">
                  <c:v>Ústecký</c:v>
                </c:pt>
                <c:pt idx="6">
                  <c:v>Liberecký</c:v>
                </c:pt>
                <c:pt idx="7">
                  <c:v>Královéhradecký</c:v>
                </c:pt>
                <c:pt idx="8">
                  <c:v>Pardubický</c:v>
                </c:pt>
                <c:pt idx="9">
                  <c:v>Vysočina</c:v>
                </c:pt>
                <c:pt idx="10">
                  <c:v>Jihomoravský</c:v>
                </c:pt>
                <c:pt idx="11">
                  <c:v>Olomoucký</c:v>
                </c:pt>
                <c:pt idx="12">
                  <c:v>Zlínský</c:v>
                </c:pt>
                <c:pt idx="13">
                  <c:v>Moravskoslezský</c:v>
                </c:pt>
              </c:strCache>
            </c:strRef>
          </c:cat>
          <c:val>
            <c:numRef>
              <c:f>'5'!$L$16:$L$29</c:f>
              <c:numCache>
                <c:formatCode>0.0%</c:formatCode>
                <c:ptCount val="14"/>
                <c:pt idx="0">
                  <c:v>0.64289898005123625</c:v>
                </c:pt>
                <c:pt idx="1">
                  <c:v>2.5994588546797467E-2</c:v>
                </c:pt>
                <c:pt idx="2">
                  <c:v>4.4536425422495238E-2</c:v>
                </c:pt>
                <c:pt idx="3">
                  <c:v>2.377371490722268E-2</c:v>
                </c:pt>
                <c:pt idx="4">
                  <c:v>6.7001788747004701E-2</c:v>
                </c:pt>
                <c:pt idx="5">
                  <c:v>1.8750322375639422E-2</c:v>
                </c:pt>
                <c:pt idx="6">
                  <c:v>2.0360640433833236E-2</c:v>
                </c:pt>
                <c:pt idx="7">
                  <c:v>2.9405243212918233E-2</c:v>
                </c:pt>
                <c:pt idx="8">
                  <c:v>6.7561018942633487E-3</c:v>
                </c:pt>
                <c:pt idx="9">
                  <c:v>8.5540186949215249E-3</c:v>
                </c:pt>
                <c:pt idx="10">
                  <c:v>6.4345731873892434E-2</c:v>
                </c:pt>
                <c:pt idx="11">
                  <c:v>1.3754057157121266E-2</c:v>
                </c:pt>
                <c:pt idx="12">
                  <c:v>1.3844736250559583E-2</c:v>
                </c:pt>
                <c:pt idx="13">
                  <c:v>2.0023650432094794E-2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31867264"/>
        <c:axId val="31868800"/>
      </c:barChart>
      <c:catAx>
        <c:axId val="31867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31868800"/>
        <c:crosses val="autoZero"/>
        <c:auto val="1"/>
        <c:lblAlgn val="ctr"/>
        <c:lblOffset val="100"/>
        <c:noMultiLvlLbl val="0"/>
      </c:catAx>
      <c:valAx>
        <c:axId val="31868800"/>
        <c:scaling>
          <c:orientation val="minMax"/>
          <c:max val="0.65000000000000335"/>
          <c:min val="0"/>
        </c:scaling>
        <c:delete val="1"/>
        <c:axPos val="l"/>
        <c:numFmt formatCode="0.0%" sourceLinked="1"/>
        <c:majorTickMark val="out"/>
        <c:minorTickMark val="none"/>
        <c:tickLblPos val="none"/>
        <c:crossAx val="31867264"/>
        <c:crosses val="autoZero"/>
        <c:crossBetween val="between"/>
        <c:majorUnit val="0.1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27432203059183102"/>
          <c:y val="3.1829282209289052E-2"/>
          <c:w val="0.46657633420822398"/>
          <c:h val="0.10818408568494156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CA7859-8C67-43EE-8EF1-0E01555B6561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CE6BF1-7966-4EA4-BACF-372F99EF0804}">
      <dgm:prSet phldrT="[Text]" custT="1"/>
      <dgm:spPr>
        <a:effectLst/>
      </dgm:spPr>
      <dgm:t>
        <a:bodyPr/>
        <a:lstStyle/>
        <a:p>
          <a:r>
            <a:rPr lang="cs-CZ" sz="2000" b="1" dirty="0" smtClean="0"/>
            <a:t>Statistické projekty MMR ČR v oblasti cestovního ruchu </a:t>
          </a:r>
          <a:endParaRPr lang="cs-CZ" sz="2000" b="1" dirty="0"/>
        </a:p>
      </dgm:t>
    </dgm:pt>
    <dgm:pt modelId="{03F4FEBD-BFBB-4E25-9D28-945BF2C11915}" type="parTrans" cxnId="{6E46E273-F1E6-4DCD-B8AD-1A6E3675CA2C}">
      <dgm:prSet/>
      <dgm:spPr/>
      <dgm:t>
        <a:bodyPr/>
        <a:lstStyle/>
        <a:p>
          <a:endParaRPr lang="cs-CZ"/>
        </a:p>
      </dgm:t>
    </dgm:pt>
    <dgm:pt modelId="{70982225-953F-48B8-A0A2-22471088C72F}" type="sibTrans" cxnId="{6E46E273-F1E6-4DCD-B8AD-1A6E3675CA2C}">
      <dgm:prSet/>
      <dgm:spPr/>
      <dgm:t>
        <a:bodyPr/>
        <a:lstStyle/>
        <a:p>
          <a:endParaRPr lang="cs-CZ"/>
        </a:p>
      </dgm:t>
    </dgm:pt>
    <dgm:pt modelId="{EA92E29F-0D02-46E3-A990-8149169D424C}">
      <dgm:prSet phldrT="[Text]" custT="1"/>
      <dgm:spPr>
        <a:effectLst/>
      </dgm:spPr>
      <dgm:t>
        <a:bodyPr/>
        <a:lstStyle/>
        <a:p>
          <a:r>
            <a:rPr lang="cs-CZ" sz="1400" b="0" dirty="0" smtClean="0"/>
            <a:t>Zkvalitnění informací o sektoru stravovacích zařízení</a:t>
          </a:r>
          <a:endParaRPr lang="cs-CZ" sz="1400" b="0" dirty="0"/>
        </a:p>
      </dgm:t>
    </dgm:pt>
    <dgm:pt modelId="{66FE08F6-FA92-41E4-889E-2A837A2C1D32}" type="parTrans" cxnId="{9F3C129F-A62B-458C-976F-5B99E0AEC40B}">
      <dgm:prSet/>
      <dgm:spPr/>
      <dgm:t>
        <a:bodyPr/>
        <a:lstStyle/>
        <a:p>
          <a:endParaRPr lang="cs-CZ"/>
        </a:p>
      </dgm:t>
    </dgm:pt>
    <dgm:pt modelId="{1C5C42A5-6333-46BD-8605-A18897967AE6}" type="sibTrans" cxnId="{9F3C129F-A62B-458C-976F-5B99E0AEC40B}">
      <dgm:prSet/>
      <dgm:spPr/>
      <dgm:t>
        <a:bodyPr/>
        <a:lstStyle/>
        <a:p>
          <a:endParaRPr lang="cs-CZ"/>
        </a:p>
      </dgm:t>
    </dgm:pt>
    <dgm:pt modelId="{AA3DCFC4-9471-4A64-A8F9-CB2705F4406E}">
      <dgm:prSet phldrT="[Text]" custT="1"/>
      <dgm:spPr>
        <a:effectLst/>
      </dgm:spPr>
      <dgm:t>
        <a:bodyPr/>
        <a:lstStyle/>
        <a:p>
          <a:r>
            <a:rPr lang="cs-CZ" sz="1400" b="0" dirty="0" smtClean="0"/>
            <a:t>Zkvalitnění informací pro zpracování TSA</a:t>
          </a:r>
          <a:endParaRPr lang="cs-CZ" sz="1400" b="0" dirty="0"/>
        </a:p>
      </dgm:t>
    </dgm:pt>
    <dgm:pt modelId="{D01FFC90-B1FB-487A-B804-34462A7160AB}" type="parTrans" cxnId="{EEFE4065-477E-4D71-ACA8-6578AE6E0F85}">
      <dgm:prSet/>
      <dgm:spPr/>
      <dgm:t>
        <a:bodyPr/>
        <a:lstStyle/>
        <a:p>
          <a:endParaRPr lang="cs-CZ"/>
        </a:p>
      </dgm:t>
    </dgm:pt>
    <dgm:pt modelId="{58BA612D-01F2-4588-8328-B3BB49BF791B}" type="sibTrans" cxnId="{EEFE4065-477E-4D71-ACA8-6578AE6E0F85}">
      <dgm:prSet/>
      <dgm:spPr/>
      <dgm:t>
        <a:bodyPr/>
        <a:lstStyle/>
        <a:p>
          <a:endParaRPr lang="cs-CZ"/>
        </a:p>
      </dgm:t>
    </dgm:pt>
    <dgm:pt modelId="{FDB3A511-E7C2-4CB4-B258-8399D85DAABD}">
      <dgm:prSet custT="1"/>
      <dgm:spPr>
        <a:effectLst/>
      </dgm:spPr>
      <dgm:t>
        <a:bodyPr/>
        <a:lstStyle/>
        <a:p>
          <a:r>
            <a:rPr lang="cs-CZ" sz="1400" b="0" dirty="0" smtClean="0"/>
            <a:t>Zkvalitnění informací             o vybraných sektorech CR</a:t>
          </a:r>
          <a:endParaRPr lang="cs-CZ" sz="1400" b="0" dirty="0"/>
        </a:p>
      </dgm:t>
    </dgm:pt>
    <dgm:pt modelId="{98841AD2-A53A-4145-AC97-D0C235C274DE}" type="parTrans" cxnId="{617BE587-271C-45FF-B7E9-F23F256279CA}">
      <dgm:prSet/>
      <dgm:spPr/>
      <dgm:t>
        <a:bodyPr/>
        <a:lstStyle/>
        <a:p>
          <a:endParaRPr lang="cs-CZ"/>
        </a:p>
      </dgm:t>
    </dgm:pt>
    <dgm:pt modelId="{7CB37652-1A37-4F67-8D9B-F47E897172FF}" type="sibTrans" cxnId="{617BE587-271C-45FF-B7E9-F23F256279CA}">
      <dgm:prSet/>
      <dgm:spPr/>
      <dgm:t>
        <a:bodyPr/>
        <a:lstStyle/>
        <a:p>
          <a:endParaRPr lang="cs-CZ"/>
        </a:p>
      </dgm:t>
    </dgm:pt>
    <dgm:pt modelId="{FDB2DC82-96C5-4B09-89DD-FE5185A24C37}">
      <dgm:prSet custT="1"/>
      <dgm:spPr>
        <a:effectLst/>
      </dgm:spPr>
      <dgm:t>
        <a:bodyPr/>
        <a:lstStyle/>
        <a:p>
          <a:r>
            <a:rPr lang="cs-CZ" sz="1400" b="0" dirty="0" smtClean="0"/>
            <a:t>Zkvalitnění informací             o kongresovém        a incentivním CR</a:t>
          </a:r>
          <a:endParaRPr lang="cs-CZ" sz="1400" b="0" dirty="0"/>
        </a:p>
      </dgm:t>
    </dgm:pt>
    <dgm:pt modelId="{01E0CF8F-F8A4-4696-ACCD-E2C06BC191B8}" type="parTrans" cxnId="{DBD3CB15-5730-431C-BA49-ED22F46D91D4}">
      <dgm:prSet/>
      <dgm:spPr/>
      <dgm:t>
        <a:bodyPr/>
        <a:lstStyle/>
        <a:p>
          <a:endParaRPr lang="cs-CZ"/>
        </a:p>
      </dgm:t>
    </dgm:pt>
    <dgm:pt modelId="{5C55DDA8-3339-44EB-8D52-1EAF91C9CDDC}" type="sibTrans" cxnId="{DBD3CB15-5730-431C-BA49-ED22F46D91D4}">
      <dgm:prSet/>
      <dgm:spPr/>
      <dgm:t>
        <a:bodyPr/>
        <a:lstStyle/>
        <a:p>
          <a:endParaRPr lang="cs-CZ"/>
        </a:p>
      </dgm:t>
    </dgm:pt>
    <dgm:pt modelId="{17120CFC-5985-4B5B-BC40-E9A192127A71}">
      <dgm:prSet/>
      <dgm:spPr>
        <a:noFill/>
        <a:effectLst/>
      </dgm:spPr>
      <dgm:t>
        <a:bodyPr/>
        <a:lstStyle/>
        <a:p>
          <a:r>
            <a:rPr lang="cs-CZ" b="1" dirty="0" smtClean="0">
              <a:solidFill>
                <a:srgbClr val="C00000"/>
              </a:solidFill>
            </a:rPr>
            <a:t>Příjezdový cestovní ruch</a:t>
          </a:r>
          <a:endParaRPr lang="cs-CZ" b="1" dirty="0">
            <a:solidFill>
              <a:srgbClr val="C00000"/>
            </a:solidFill>
          </a:endParaRPr>
        </a:p>
      </dgm:t>
    </dgm:pt>
    <dgm:pt modelId="{59FDC790-0E52-4A7A-BDC5-A3C4DED4F132}" type="parTrans" cxnId="{335451BB-AB8F-43DC-A416-2E7D1519EC04}">
      <dgm:prSet/>
      <dgm:spPr/>
      <dgm:t>
        <a:bodyPr/>
        <a:lstStyle/>
        <a:p>
          <a:endParaRPr lang="cs-CZ"/>
        </a:p>
      </dgm:t>
    </dgm:pt>
    <dgm:pt modelId="{655F9AD3-7040-40BD-8776-58E2BFEA1E77}" type="sibTrans" cxnId="{335451BB-AB8F-43DC-A416-2E7D1519EC04}">
      <dgm:prSet/>
      <dgm:spPr/>
      <dgm:t>
        <a:bodyPr/>
        <a:lstStyle/>
        <a:p>
          <a:endParaRPr lang="cs-CZ"/>
        </a:p>
      </dgm:t>
    </dgm:pt>
    <dgm:pt modelId="{6978F40A-1C2C-4373-91DF-DD0FFEA106AD}">
      <dgm:prSet/>
      <dgm:spPr>
        <a:noFill/>
        <a:effectLst/>
      </dgm:spPr>
      <dgm:t>
        <a:bodyPr/>
        <a:lstStyle/>
        <a:p>
          <a:pPr algn="ctr"/>
          <a:r>
            <a:rPr lang="cs-CZ" b="1" dirty="0" smtClean="0">
              <a:solidFill>
                <a:srgbClr val="C00000"/>
              </a:solidFill>
            </a:rPr>
            <a:t>a) ubytovací zařízení včetně </a:t>
          </a:r>
          <a:r>
            <a:rPr lang="cs-CZ" b="1" dirty="0" smtClean="0">
              <a:solidFill>
                <a:srgbClr val="C00000"/>
              </a:solidFill>
            </a:rPr>
            <a:t>individuálních</a:t>
          </a:r>
        </a:p>
        <a:p>
          <a:pPr algn="ctr"/>
          <a:r>
            <a:rPr lang="cs-CZ" b="1" dirty="0" smtClean="0">
              <a:solidFill>
                <a:srgbClr val="C00000"/>
              </a:solidFill>
            </a:rPr>
            <a:t>b</a:t>
          </a:r>
          <a:r>
            <a:rPr lang="cs-CZ" b="1" dirty="0" smtClean="0">
              <a:solidFill>
                <a:srgbClr val="C00000"/>
              </a:solidFill>
            </a:rPr>
            <a:t>) CK a CA</a:t>
          </a:r>
          <a:endParaRPr lang="cs-CZ" b="1" dirty="0">
            <a:solidFill>
              <a:srgbClr val="C00000"/>
            </a:solidFill>
          </a:endParaRPr>
        </a:p>
      </dgm:t>
    </dgm:pt>
    <dgm:pt modelId="{27C82A05-2FA5-4FC5-8AEE-1BEF94EE24C2}" type="parTrans" cxnId="{C76EAE2D-B17C-4787-BB3C-12EA8192FCD0}">
      <dgm:prSet/>
      <dgm:spPr/>
      <dgm:t>
        <a:bodyPr/>
        <a:lstStyle/>
        <a:p>
          <a:endParaRPr lang="cs-CZ"/>
        </a:p>
      </dgm:t>
    </dgm:pt>
    <dgm:pt modelId="{B13FB3E2-78FA-493A-80D4-C61806E20519}" type="sibTrans" cxnId="{C76EAE2D-B17C-4787-BB3C-12EA8192FCD0}">
      <dgm:prSet/>
      <dgm:spPr/>
      <dgm:t>
        <a:bodyPr/>
        <a:lstStyle/>
        <a:p>
          <a:endParaRPr lang="cs-CZ"/>
        </a:p>
      </dgm:t>
    </dgm:pt>
    <dgm:pt modelId="{A9AF3B00-F094-4592-A7BB-A96924F5BC12}">
      <dgm:prSet/>
      <dgm:spPr>
        <a:noFill/>
        <a:effectLst/>
      </dgm:spPr>
      <dgm:t>
        <a:bodyPr/>
        <a:lstStyle/>
        <a:p>
          <a:r>
            <a:rPr lang="cs-CZ" b="1" dirty="0" smtClean="0">
              <a:solidFill>
                <a:srgbClr val="C00000"/>
              </a:solidFill>
            </a:rPr>
            <a:t>a) </a:t>
          </a:r>
          <a:r>
            <a:rPr lang="cs-CZ" b="1" dirty="0" smtClean="0">
              <a:solidFill>
                <a:srgbClr val="C00000"/>
              </a:solidFill>
            </a:rPr>
            <a:t>poskytovatelé prostor  </a:t>
          </a:r>
          <a:endParaRPr lang="cs-CZ" b="1" dirty="0" smtClean="0">
            <a:solidFill>
              <a:srgbClr val="C00000"/>
            </a:solidFill>
          </a:endParaRPr>
        </a:p>
        <a:p>
          <a:r>
            <a:rPr lang="cs-CZ" b="1" dirty="0" smtClean="0">
              <a:solidFill>
                <a:srgbClr val="C00000"/>
              </a:solidFill>
            </a:rPr>
            <a:t>b) organizátoři KIT akcí</a:t>
          </a:r>
          <a:endParaRPr lang="cs-CZ" b="1" dirty="0">
            <a:solidFill>
              <a:srgbClr val="C00000"/>
            </a:solidFill>
          </a:endParaRPr>
        </a:p>
      </dgm:t>
    </dgm:pt>
    <dgm:pt modelId="{584D516B-3DA4-4FD6-8C77-67A3D351F373}" type="parTrans" cxnId="{5C98F0B1-05B4-47E6-AF64-D3D197D3D29C}">
      <dgm:prSet/>
      <dgm:spPr/>
      <dgm:t>
        <a:bodyPr/>
        <a:lstStyle/>
        <a:p>
          <a:endParaRPr lang="cs-CZ"/>
        </a:p>
      </dgm:t>
    </dgm:pt>
    <dgm:pt modelId="{0E5B4E09-0CB3-4844-8284-77DF0DDCE8D6}" type="sibTrans" cxnId="{5C98F0B1-05B4-47E6-AF64-D3D197D3D29C}">
      <dgm:prSet/>
      <dgm:spPr/>
      <dgm:t>
        <a:bodyPr/>
        <a:lstStyle/>
        <a:p>
          <a:endParaRPr lang="cs-CZ"/>
        </a:p>
      </dgm:t>
    </dgm:pt>
    <dgm:pt modelId="{2EEC8427-56AC-486A-B2C6-8E6CC1537E3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  <a:effectLst/>
      </dgm:spPr>
      <dgm:t>
        <a:bodyPr/>
        <a:lstStyle/>
        <a:p>
          <a:r>
            <a:rPr lang="cs-CZ" b="1" dirty="0" smtClean="0">
              <a:solidFill>
                <a:srgbClr val="C00000"/>
              </a:solidFill>
            </a:rPr>
            <a:t>stravovací zařízení</a:t>
          </a:r>
          <a:endParaRPr lang="cs-CZ" b="1" dirty="0">
            <a:solidFill>
              <a:srgbClr val="C00000"/>
            </a:solidFill>
          </a:endParaRPr>
        </a:p>
      </dgm:t>
    </dgm:pt>
    <dgm:pt modelId="{F710E706-02CE-4A7B-872B-753A93A3FD6F}" type="parTrans" cxnId="{7CB703E3-106D-4948-8499-58D7E04B8C28}">
      <dgm:prSet/>
      <dgm:spPr/>
      <dgm:t>
        <a:bodyPr/>
        <a:lstStyle/>
        <a:p>
          <a:endParaRPr lang="cs-CZ"/>
        </a:p>
      </dgm:t>
    </dgm:pt>
    <dgm:pt modelId="{B939A358-4EEB-446B-9F93-2BD743332A2B}" type="sibTrans" cxnId="{7CB703E3-106D-4948-8499-58D7E04B8C28}">
      <dgm:prSet/>
      <dgm:spPr/>
      <dgm:t>
        <a:bodyPr/>
        <a:lstStyle/>
        <a:p>
          <a:endParaRPr lang="cs-CZ"/>
        </a:p>
      </dgm:t>
    </dgm:pt>
    <dgm:pt modelId="{E83C28E9-25A9-4907-A861-48118E94EB31}" type="pres">
      <dgm:prSet presAssocID="{A9CA7859-8C67-43EE-8EF1-0E01555B656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E4E93B6-AB29-4D39-9967-B9746F178467}" type="pres">
      <dgm:prSet presAssocID="{C3CE6BF1-7966-4EA4-BACF-372F99EF0804}" presName="vertOne" presStyleCnt="0"/>
      <dgm:spPr/>
      <dgm:t>
        <a:bodyPr/>
        <a:lstStyle/>
        <a:p>
          <a:endParaRPr lang="cs-CZ"/>
        </a:p>
      </dgm:t>
    </dgm:pt>
    <dgm:pt modelId="{D64039DD-2AAC-446A-AE3B-9E997BF75DB5}" type="pres">
      <dgm:prSet presAssocID="{C3CE6BF1-7966-4EA4-BACF-372F99EF0804}" presName="txOne" presStyleLbl="node0" presStyleIdx="0" presStyleCnt="1" custScaleY="26017" custLinFactNeighborX="869" custLinFactNeighborY="669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BABE08-75AA-4B50-A00F-407F2B11F69D}" type="pres">
      <dgm:prSet presAssocID="{C3CE6BF1-7966-4EA4-BACF-372F99EF0804}" presName="parTransOne" presStyleCnt="0"/>
      <dgm:spPr/>
      <dgm:t>
        <a:bodyPr/>
        <a:lstStyle/>
        <a:p>
          <a:endParaRPr lang="cs-CZ"/>
        </a:p>
      </dgm:t>
    </dgm:pt>
    <dgm:pt modelId="{28959C4D-D613-449D-9623-DAC79464C437}" type="pres">
      <dgm:prSet presAssocID="{C3CE6BF1-7966-4EA4-BACF-372F99EF0804}" presName="horzOne" presStyleCnt="0"/>
      <dgm:spPr/>
      <dgm:t>
        <a:bodyPr/>
        <a:lstStyle/>
        <a:p>
          <a:endParaRPr lang="cs-CZ"/>
        </a:p>
      </dgm:t>
    </dgm:pt>
    <dgm:pt modelId="{10EA3D51-6709-413C-840D-F77A20FEDA61}" type="pres">
      <dgm:prSet presAssocID="{EA92E29F-0D02-46E3-A990-8149169D424C}" presName="vertTwo" presStyleCnt="0"/>
      <dgm:spPr/>
      <dgm:t>
        <a:bodyPr/>
        <a:lstStyle/>
        <a:p>
          <a:endParaRPr lang="cs-CZ"/>
        </a:p>
      </dgm:t>
    </dgm:pt>
    <dgm:pt modelId="{9B693C1D-02C5-4984-8275-B88BDC8BCC64}" type="pres">
      <dgm:prSet presAssocID="{EA92E29F-0D02-46E3-A990-8149169D424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5030CD-3EFD-4DE9-A5ED-D2D1622BB5D7}" type="pres">
      <dgm:prSet presAssocID="{EA92E29F-0D02-46E3-A990-8149169D424C}" presName="parTransTwo" presStyleCnt="0"/>
      <dgm:spPr/>
      <dgm:t>
        <a:bodyPr/>
        <a:lstStyle/>
        <a:p>
          <a:endParaRPr lang="cs-CZ"/>
        </a:p>
      </dgm:t>
    </dgm:pt>
    <dgm:pt modelId="{460F4983-3A4B-46E7-BEAD-F68DE0F4A59F}" type="pres">
      <dgm:prSet presAssocID="{EA92E29F-0D02-46E3-A990-8149169D424C}" presName="horzTwo" presStyleCnt="0"/>
      <dgm:spPr/>
      <dgm:t>
        <a:bodyPr/>
        <a:lstStyle/>
        <a:p>
          <a:endParaRPr lang="cs-CZ"/>
        </a:p>
      </dgm:t>
    </dgm:pt>
    <dgm:pt modelId="{5C0CE140-F711-4BF3-A355-CA6C787C3311}" type="pres">
      <dgm:prSet presAssocID="{17120CFC-5985-4B5B-BC40-E9A192127A71}" presName="vertThree" presStyleCnt="0"/>
      <dgm:spPr/>
      <dgm:t>
        <a:bodyPr/>
        <a:lstStyle/>
        <a:p>
          <a:endParaRPr lang="cs-CZ"/>
        </a:p>
      </dgm:t>
    </dgm:pt>
    <dgm:pt modelId="{EDA0D499-1E24-49FB-A4D0-77AA5580D3E6}" type="pres">
      <dgm:prSet presAssocID="{17120CFC-5985-4B5B-BC40-E9A192127A71}" presName="txThree" presStyleLbl="node3" presStyleIdx="0" presStyleCnt="4" custScaleY="62140" custLinFactX="125861" custLinFactNeighborX="200000" custLinFactNeighborY="76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E46B4AC-A7E6-4919-BD27-2E2396322588}" type="pres">
      <dgm:prSet presAssocID="{17120CFC-5985-4B5B-BC40-E9A192127A71}" presName="horzThree" presStyleCnt="0"/>
      <dgm:spPr/>
      <dgm:t>
        <a:bodyPr/>
        <a:lstStyle/>
        <a:p>
          <a:endParaRPr lang="cs-CZ"/>
        </a:p>
      </dgm:t>
    </dgm:pt>
    <dgm:pt modelId="{B917CD4F-3655-4E92-8532-C4D5BD2F23ED}" type="pres">
      <dgm:prSet presAssocID="{1C5C42A5-6333-46BD-8605-A18897967AE6}" presName="sibSpaceTwo" presStyleCnt="0"/>
      <dgm:spPr/>
      <dgm:t>
        <a:bodyPr/>
        <a:lstStyle/>
        <a:p>
          <a:endParaRPr lang="cs-CZ"/>
        </a:p>
      </dgm:t>
    </dgm:pt>
    <dgm:pt modelId="{7487406E-0281-49AB-BEE8-023D8EF5F376}" type="pres">
      <dgm:prSet presAssocID="{FDB3A511-E7C2-4CB4-B258-8399D85DAABD}" presName="vertTwo" presStyleCnt="0"/>
      <dgm:spPr/>
      <dgm:t>
        <a:bodyPr/>
        <a:lstStyle/>
        <a:p>
          <a:endParaRPr lang="cs-CZ"/>
        </a:p>
      </dgm:t>
    </dgm:pt>
    <dgm:pt modelId="{82302D4C-84E9-4757-B119-BA793AF389B5}" type="pres">
      <dgm:prSet presAssocID="{FDB3A511-E7C2-4CB4-B258-8399D85DAABD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934F8-5C3D-4EF8-AC87-75286475C9BE}" type="pres">
      <dgm:prSet presAssocID="{FDB3A511-E7C2-4CB4-B258-8399D85DAABD}" presName="parTransTwo" presStyleCnt="0"/>
      <dgm:spPr/>
      <dgm:t>
        <a:bodyPr/>
        <a:lstStyle/>
        <a:p>
          <a:endParaRPr lang="cs-CZ"/>
        </a:p>
      </dgm:t>
    </dgm:pt>
    <dgm:pt modelId="{300AED65-7607-4158-8C73-C3ED1E610571}" type="pres">
      <dgm:prSet presAssocID="{FDB3A511-E7C2-4CB4-B258-8399D85DAABD}" presName="horzTwo" presStyleCnt="0"/>
      <dgm:spPr/>
      <dgm:t>
        <a:bodyPr/>
        <a:lstStyle/>
        <a:p>
          <a:endParaRPr lang="cs-CZ"/>
        </a:p>
      </dgm:t>
    </dgm:pt>
    <dgm:pt modelId="{CBBF52B4-4243-4E9F-85F4-C65E40BB8A15}" type="pres">
      <dgm:prSet presAssocID="{6978F40A-1C2C-4373-91DF-DD0FFEA106AD}" presName="vertThree" presStyleCnt="0"/>
      <dgm:spPr/>
      <dgm:t>
        <a:bodyPr/>
        <a:lstStyle/>
        <a:p>
          <a:endParaRPr lang="cs-CZ"/>
        </a:p>
      </dgm:t>
    </dgm:pt>
    <dgm:pt modelId="{C263256D-975C-4216-A2FB-E6775615B8DA}" type="pres">
      <dgm:prSet presAssocID="{6978F40A-1C2C-4373-91DF-DD0FFEA106AD}" presName="txThree" presStyleLbl="node3" presStyleIdx="1" presStyleCnt="4" custScaleY="86895" custLinFactNeighborX="2457" custLinFactNeighborY="4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8BC3B0-ECA5-4FE5-BF8A-409F7E6E8D3F}" type="pres">
      <dgm:prSet presAssocID="{6978F40A-1C2C-4373-91DF-DD0FFEA106AD}" presName="horzThree" presStyleCnt="0"/>
      <dgm:spPr/>
      <dgm:t>
        <a:bodyPr/>
        <a:lstStyle/>
        <a:p>
          <a:endParaRPr lang="cs-CZ"/>
        </a:p>
      </dgm:t>
    </dgm:pt>
    <dgm:pt modelId="{70F411C8-9F8F-4C10-8256-BEBDEEB55FD2}" type="pres">
      <dgm:prSet presAssocID="{7CB37652-1A37-4F67-8D9B-F47E897172FF}" presName="sibSpaceTwo" presStyleCnt="0"/>
      <dgm:spPr/>
      <dgm:t>
        <a:bodyPr/>
        <a:lstStyle/>
        <a:p>
          <a:endParaRPr lang="cs-CZ"/>
        </a:p>
      </dgm:t>
    </dgm:pt>
    <dgm:pt modelId="{3663C2DF-8358-49D8-B071-A37B5E3E92F8}" type="pres">
      <dgm:prSet presAssocID="{FDB2DC82-96C5-4B09-89DD-FE5185A24C37}" presName="vertTwo" presStyleCnt="0"/>
      <dgm:spPr/>
      <dgm:t>
        <a:bodyPr/>
        <a:lstStyle/>
        <a:p>
          <a:endParaRPr lang="cs-CZ"/>
        </a:p>
      </dgm:t>
    </dgm:pt>
    <dgm:pt modelId="{1D6B4FC7-B392-492C-B361-F36181B11824}" type="pres">
      <dgm:prSet presAssocID="{FDB2DC82-96C5-4B09-89DD-FE5185A24C37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10B94B-4BA8-43B0-830A-850938B4E928}" type="pres">
      <dgm:prSet presAssocID="{FDB2DC82-96C5-4B09-89DD-FE5185A24C37}" presName="parTransTwo" presStyleCnt="0"/>
      <dgm:spPr/>
      <dgm:t>
        <a:bodyPr/>
        <a:lstStyle/>
        <a:p>
          <a:endParaRPr lang="cs-CZ"/>
        </a:p>
      </dgm:t>
    </dgm:pt>
    <dgm:pt modelId="{DB9583FA-5A46-4C7F-B350-EB93FD4DDF96}" type="pres">
      <dgm:prSet presAssocID="{FDB2DC82-96C5-4B09-89DD-FE5185A24C37}" presName="horzTwo" presStyleCnt="0"/>
      <dgm:spPr/>
      <dgm:t>
        <a:bodyPr/>
        <a:lstStyle/>
        <a:p>
          <a:endParaRPr lang="cs-CZ"/>
        </a:p>
      </dgm:t>
    </dgm:pt>
    <dgm:pt modelId="{D72FE144-F36A-409C-BA69-C32C5AA0E10A}" type="pres">
      <dgm:prSet presAssocID="{A9AF3B00-F094-4592-A7BB-A96924F5BC12}" presName="vertThree" presStyleCnt="0"/>
      <dgm:spPr/>
      <dgm:t>
        <a:bodyPr/>
        <a:lstStyle/>
        <a:p>
          <a:endParaRPr lang="cs-CZ"/>
        </a:p>
      </dgm:t>
    </dgm:pt>
    <dgm:pt modelId="{CC6A4143-8B24-4EC9-88B6-427885C4C3E5}" type="pres">
      <dgm:prSet presAssocID="{A9AF3B00-F094-4592-A7BB-A96924F5BC12}" presName="txThree" presStyleLbl="node3" presStyleIdx="2" presStyleCnt="4" custScaleY="98862" custLinFactNeighborX="10496" custLinFactNeighborY="-613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B83930-A0DF-4138-AFB3-1F7AC9DFA00C}" type="pres">
      <dgm:prSet presAssocID="{A9AF3B00-F094-4592-A7BB-A96924F5BC12}" presName="horzThree" presStyleCnt="0"/>
      <dgm:spPr/>
      <dgm:t>
        <a:bodyPr/>
        <a:lstStyle/>
        <a:p>
          <a:endParaRPr lang="cs-CZ"/>
        </a:p>
      </dgm:t>
    </dgm:pt>
    <dgm:pt modelId="{DE6894A0-DD2C-4E55-A67B-8586D048AAB2}" type="pres">
      <dgm:prSet presAssocID="{5C55DDA8-3339-44EB-8D52-1EAF91C9CDDC}" presName="sibSpaceTwo" presStyleCnt="0"/>
      <dgm:spPr/>
      <dgm:t>
        <a:bodyPr/>
        <a:lstStyle/>
        <a:p>
          <a:endParaRPr lang="cs-CZ"/>
        </a:p>
      </dgm:t>
    </dgm:pt>
    <dgm:pt modelId="{4C140879-CA74-46F8-A989-5803529D5117}" type="pres">
      <dgm:prSet presAssocID="{AA3DCFC4-9471-4A64-A8F9-CB2705F4406E}" presName="vertTwo" presStyleCnt="0"/>
      <dgm:spPr/>
      <dgm:t>
        <a:bodyPr/>
        <a:lstStyle/>
        <a:p>
          <a:endParaRPr lang="cs-CZ"/>
        </a:p>
      </dgm:t>
    </dgm:pt>
    <dgm:pt modelId="{8C6B14EF-7A25-43D4-8F90-4056EAF1DC43}" type="pres">
      <dgm:prSet presAssocID="{AA3DCFC4-9471-4A64-A8F9-CB2705F4406E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D930E7-4EAC-4E85-A2A9-99E06466B00C}" type="pres">
      <dgm:prSet presAssocID="{AA3DCFC4-9471-4A64-A8F9-CB2705F4406E}" presName="parTransTwo" presStyleCnt="0"/>
      <dgm:spPr/>
      <dgm:t>
        <a:bodyPr/>
        <a:lstStyle/>
        <a:p>
          <a:endParaRPr lang="cs-CZ"/>
        </a:p>
      </dgm:t>
    </dgm:pt>
    <dgm:pt modelId="{CF0C6A9B-3C2B-46BF-AA89-BB9429C68FB9}" type="pres">
      <dgm:prSet presAssocID="{AA3DCFC4-9471-4A64-A8F9-CB2705F4406E}" presName="horzTwo" presStyleCnt="0"/>
      <dgm:spPr/>
      <dgm:t>
        <a:bodyPr/>
        <a:lstStyle/>
        <a:p>
          <a:endParaRPr lang="cs-CZ"/>
        </a:p>
      </dgm:t>
    </dgm:pt>
    <dgm:pt modelId="{6DE878FB-BF17-46B9-8633-8393548D4935}" type="pres">
      <dgm:prSet presAssocID="{2EEC8427-56AC-486A-B2C6-8E6CC1537E39}" presName="vertThree" presStyleCnt="0"/>
      <dgm:spPr/>
      <dgm:t>
        <a:bodyPr/>
        <a:lstStyle/>
        <a:p>
          <a:endParaRPr lang="cs-CZ"/>
        </a:p>
      </dgm:t>
    </dgm:pt>
    <dgm:pt modelId="{F070257E-6A06-4A7C-A34F-E7DDDD277C59}" type="pres">
      <dgm:prSet presAssocID="{2EEC8427-56AC-486A-B2C6-8E6CC1537E39}" presName="txThree" presStyleLbl="node3" presStyleIdx="3" presStyleCnt="4" custScaleY="68689" custLinFactX="-125685" custLinFactNeighborX="-200000" custLinFactNeighborY="134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66E722-B605-47FC-BD64-1C9A41BC05D7}" type="pres">
      <dgm:prSet presAssocID="{2EEC8427-56AC-486A-B2C6-8E6CC1537E39}" presName="horzThree" presStyleCnt="0"/>
      <dgm:spPr/>
      <dgm:t>
        <a:bodyPr/>
        <a:lstStyle/>
        <a:p>
          <a:endParaRPr lang="cs-CZ"/>
        </a:p>
      </dgm:t>
    </dgm:pt>
  </dgm:ptLst>
  <dgm:cxnLst>
    <dgm:cxn modelId="{617BE587-271C-45FF-B7E9-F23F256279CA}" srcId="{C3CE6BF1-7966-4EA4-BACF-372F99EF0804}" destId="{FDB3A511-E7C2-4CB4-B258-8399D85DAABD}" srcOrd="1" destOrd="0" parTransId="{98841AD2-A53A-4145-AC97-D0C235C274DE}" sibTransId="{7CB37652-1A37-4F67-8D9B-F47E897172FF}"/>
    <dgm:cxn modelId="{7CB703E3-106D-4948-8499-58D7E04B8C28}" srcId="{AA3DCFC4-9471-4A64-A8F9-CB2705F4406E}" destId="{2EEC8427-56AC-486A-B2C6-8E6CC1537E39}" srcOrd="0" destOrd="0" parTransId="{F710E706-02CE-4A7B-872B-753A93A3FD6F}" sibTransId="{B939A358-4EEB-446B-9F93-2BD743332A2B}"/>
    <dgm:cxn modelId="{DBD3CB15-5730-431C-BA49-ED22F46D91D4}" srcId="{C3CE6BF1-7966-4EA4-BACF-372F99EF0804}" destId="{FDB2DC82-96C5-4B09-89DD-FE5185A24C37}" srcOrd="2" destOrd="0" parTransId="{01E0CF8F-F8A4-4696-ACCD-E2C06BC191B8}" sibTransId="{5C55DDA8-3339-44EB-8D52-1EAF91C9CDDC}"/>
    <dgm:cxn modelId="{24FF2CEC-F311-4BBE-98CD-9CE59AE631BA}" type="presOf" srcId="{A9AF3B00-F094-4592-A7BB-A96924F5BC12}" destId="{CC6A4143-8B24-4EC9-88B6-427885C4C3E5}" srcOrd="0" destOrd="0" presId="urn:microsoft.com/office/officeart/2005/8/layout/hierarchy4"/>
    <dgm:cxn modelId="{C76EAE2D-B17C-4787-BB3C-12EA8192FCD0}" srcId="{FDB3A511-E7C2-4CB4-B258-8399D85DAABD}" destId="{6978F40A-1C2C-4373-91DF-DD0FFEA106AD}" srcOrd="0" destOrd="0" parTransId="{27C82A05-2FA5-4FC5-8AEE-1BEF94EE24C2}" sibTransId="{B13FB3E2-78FA-493A-80D4-C61806E20519}"/>
    <dgm:cxn modelId="{6E46E273-F1E6-4DCD-B8AD-1A6E3675CA2C}" srcId="{A9CA7859-8C67-43EE-8EF1-0E01555B6561}" destId="{C3CE6BF1-7966-4EA4-BACF-372F99EF0804}" srcOrd="0" destOrd="0" parTransId="{03F4FEBD-BFBB-4E25-9D28-945BF2C11915}" sibTransId="{70982225-953F-48B8-A0A2-22471088C72F}"/>
    <dgm:cxn modelId="{EEFE4065-477E-4D71-ACA8-6578AE6E0F85}" srcId="{C3CE6BF1-7966-4EA4-BACF-372F99EF0804}" destId="{AA3DCFC4-9471-4A64-A8F9-CB2705F4406E}" srcOrd="3" destOrd="0" parTransId="{D01FFC90-B1FB-487A-B804-34462A7160AB}" sibTransId="{58BA612D-01F2-4588-8328-B3BB49BF791B}"/>
    <dgm:cxn modelId="{21B0DE6B-DF6B-40A3-8B6E-49D8A9B179CF}" type="presOf" srcId="{FDB3A511-E7C2-4CB4-B258-8399D85DAABD}" destId="{82302D4C-84E9-4757-B119-BA793AF389B5}" srcOrd="0" destOrd="0" presId="urn:microsoft.com/office/officeart/2005/8/layout/hierarchy4"/>
    <dgm:cxn modelId="{5BED299A-0632-4F5C-8674-F35F71E12328}" type="presOf" srcId="{2EEC8427-56AC-486A-B2C6-8E6CC1537E39}" destId="{F070257E-6A06-4A7C-A34F-E7DDDD277C59}" srcOrd="0" destOrd="0" presId="urn:microsoft.com/office/officeart/2005/8/layout/hierarchy4"/>
    <dgm:cxn modelId="{5C98F0B1-05B4-47E6-AF64-D3D197D3D29C}" srcId="{FDB2DC82-96C5-4B09-89DD-FE5185A24C37}" destId="{A9AF3B00-F094-4592-A7BB-A96924F5BC12}" srcOrd="0" destOrd="0" parTransId="{584D516B-3DA4-4FD6-8C77-67A3D351F373}" sibTransId="{0E5B4E09-0CB3-4844-8284-77DF0DDCE8D6}"/>
    <dgm:cxn modelId="{EA09372B-3710-46D6-A83F-30F603FEA13E}" type="presOf" srcId="{C3CE6BF1-7966-4EA4-BACF-372F99EF0804}" destId="{D64039DD-2AAC-446A-AE3B-9E997BF75DB5}" srcOrd="0" destOrd="0" presId="urn:microsoft.com/office/officeart/2005/8/layout/hierarchy4"/>
    <dgm:cxn modelId="{7220F222-269C-4924-9408-F47A861401AE}" type="presOf" srcId="{6978F40A-1C2C-4373-91DF-DD0FFEA106AD}" destId="{C263256D-975C-4216-A2FB-E6775615B8DA}" srcOrd="0" destOrd="0" presId="urn:microsoft.com/office/officeart/2005/8/layout/hierarchy4"/>
    <dgm:cxn modelId="{9F3C129F-A62B-458C-976F-5B99E0AEC40B}" srcId="{C3CE6BF1-7966-4EA4-BACF-372F99EF0804}" destId="{EA92E29F-0D02-46E3-A990-8149169D424C}" srcOrd="0" destOrd="0" parTransId="{66FE08F6-FA92-41E4-889E-2A837A2C1D32}" sibTransId="{1C5C42A5-6333-46BD-8605-A18897967AE6}"/>
    <dgm:cxn modelId="{C6E4203F-05A2-41B9-9599-9CC23922FB45}" type="presOf" srcId="{AA3DCFC4-9471-4A64-A8F9-CB2705F4406E}" destId="{8C6B14EF-7A25-43D4-8F90-4056EAF1DC43}" srcOrd="0" destOrd="0" presId="urn:microsoft.com/office/officeart/2005/8/layout/hierarchy4"/>
    <dgm:cxn modelId="{93A377BA-A5A1-4FD6-86C9-924E3B8F4536}" type="presOf" srcId="{FDB2DC82-96C5-4B09-89DD-FE5185A24C37}" destId="{1D6B4FC7-B392-492C-B361-F36181B11824}" srcOrd="0" destOrd="0" presId="urn:microsoft.com/office/officeart/2005/8/layout/hierarchy4"/>
    <dgm:cxn modelId="{8B090D86-ECBA-44D9-8651-FCA5ACC5C371}" type="presOf" srcId="{A9CA7859-8C67-43EE-8EF1-0E01555B6561}" destId="{E83C28E9-25A9-4907-A861-48118E94EB31}" srcOrd="0" destOrd="0" presId="urn:microsoft.com/office/officeart/2005/8/layout/hierarchy4"/>
    <dgm:cxn modelId="{EB80F7CD-8EED-480D-9C28-D180EE362BA6}" type="presOf" srcId="{17120CFC-5985-4B5B-BC40-E9A192127A71}" destId="{EDA0D499-1E24-49FB-A4D0-77AA5580D3E6}" srcOrd="0" destOrd="0" presId="urn:microsoft.com/office/officeart/2005/8/layout/hierarchy4"/>
    <dgm:cxn modelId="{BA3E78BB-4ACB-426C-BECE-8F4F458184D6}" type="presOf" srcId="{EA92E29F-0D02-46E3-A990-8149169D424C}" destId="{9B693C1D-02C5-4984-8275-B88BDC8BCC64}" srcOrd="0" destOrd="0" presId="urn:microsoft.com/office/officeart/2005/8/layout/hierarchy4"/>
    <dgm:cxn modelId="{335451BB-AB8F-43DC-A416-2E7D1519EC04}" srcId="{EA92E29F-0D02-46E3-A990-8149169D424C}" destId="{17120CFC-5985-4B5B-BC40-E9A192127A71}" srcOrd="0" destOrd="0" parTransId="{59FDC790-0E52-4A7A-BDC5-A3C4DED4F132}" sibTransId="{655F9AD3-7040-40BD-8776-58E2BFEA1E77}"/>
    <dgm:cxn modelId="{8128A4B4-44CF-4AF9-9AC4-41C884770CE7}" type="presParOf" srcId="{E83C28E9-25A9-4907-A861-48118E94EB31}" destId="{EE4E93B6-AB29-4D39-9967-B9746F178467}" srcOrd="0" destOrd="0" presId="urn:microsoft.com/office/officeart/2005/8/layout/hierarchy4"/>
    <dgm:cxn modelId="{12AA8BDF-DB29-4CFE-9306-157E58095EDD}" type="presParOf" srcId="{EE4E93B6-AB29-4D39-9967-B9746F178467}" destId="{D64039DD-2AAC-446A-AE3B-9E997BF75DB5}" srcOrd="0" destOrd="0" presId="urn:microsoft.com/office/officeart/2005/8/layout/hierarchy4"/>
    <dgm:cxn modelId="{F4FE2E90-0972-445D-B4CC-7C95793257C3}" type="presParOf" srcId="{EE4E93B6-AB29-4D39-9967-B9746F178467}" destId="{D1BABE08-75AA-4B50-A00F-407F2B11F69D}" srcOrd="1" destOrd="0" presId="urn:microsoft.com/office/officeart/2005/8/layout/hierarchy4"/>
    <dgm:cxn modelId="{B1843D22-2CB1-4C97-A800-50A46F547DBD}" type="presParOf" srcId="{EE4E93B6-AB29-4D39-9967-B9746F178467}" destId="{28959C4D-D613-449D-9623-DAC79464C437}" srcOrd="2" destOrd="0" presId="urn:microsoft.com/office/officeart/2005/8/layout/hierarchy4"/>
    <dgm:cxn modelId="{B79379CB-7ABF-47D6-BE9C-B41F00D90604}" type="presParOf" srcId="{28959C4D-D613-449D-9623-DAC79464C437}" destId="{10EA3D51-6709-413C-840D-F77A20FEDA61}" srcOrd="0" destOrd="0" presId="urn:microsoft.com/office/officeart/2005/8/layout/hierarchy4"/>
    <dgm:cxn modelId="{4B880A2B-076B-4A25-A8AB-302DD99CA50D}" type="presParOf" srcId="{10EA3D51-6709-413C-840D-F77A20FEDA61}" destId="{9B693C1D-02C5-4984-8275-B88BDC8BCC64}" srcOrd="0" destOrd="0" presId="urn:microsoft.com/office/officeart/2005/8/layout/hierarchy4"/>
    <dgm:cxn modelId="{4CA259B3-D1A9-4148-86B6-7AAB71A0BDF8}" type="presParOf" srcId="{10EA3D51-6709-413C-840D-F77A20FEDA61}" destId="{155030CD-3EFD-4DE9-A5ED-D2D1622BB5D7}" srcOrd="1" destOrd="0" presId="urn:microsoft.com/office/officeart/2005/8/layout/hierarchy4"/>
    <dgm:cxn modelId="{FD7DB92A-93D1-4B3F-87B3-48E0D7378149}" type="presParOf" srcId="{10EA3D51-6709-413C-840D-F77A20FEDA61}" destId="{460F4983-3A4B-46E7-BEAD-F68DE0F4A59F}" srcOrd="2" destOrd="0" presId="urn:microsoft.com/office/officeart/2005/8/layout/hierarchy4"/>
    <dgm:cxn modelId="{9B07A565-3CAA-4FC7-B4B2-5C3C4577EB82}" type="presParOf" srcId="{460F4983-3A4B-46E7-BEAD-F68DE0F4A59F}" destId="{5C0CE140-F711-4BF3-A355-CA6C787C3311}" srcOrd="0" destOrd="0" presId="urn:microsoft.com/office/officeart/2005/8/layout/hierarchy4"/>
    <dgm:cxn modelId="{D296474E-962C-4DB6-B5E6-80C62C40F9AB}" type="presParOf" srcId="{5C0CE140-F711-4BF3-A355-CA6C787C3311}" destId="{EDA0D499-1E24-49FB-A4D0-77AA5580D3E6}" srcOrd="0" destOrd="0" presId="urn:microsoft.com/office/officeart/2005/8/layout/hierarchy4"/>
    <dgm:cxn modelId="{BB811AAB-4090-43B8-A2D3-0B8ED58160D7}" type="presParOf" srcId="{5C0CE140-F711-4BF3-A355-CA6C787C3311}" destId="{6E46B4AC-A7E6-4919-BD27-2E2396322588}" srcOrd="1" destOrd="0" presId="urn:microsoft.com/office/officeart/2005/8/layout/hierarchy4"/>
    <dgm:cxn modelId="{1D6F1851-8A2F-4BEE-BAE6-CE30D675411D}" type="presParOf" srcId="{28959C4D-D613-449D-9623-DAC79464C437}" destId="{B917CD4F-3655-4E92-8532-C4D5BD2F23ED}" srcOrd="1" destOrd="0" presId="urn:microsoft.com/office/officeart/2005/8/layout/hierarchy4"/>
    <dgm:cxn modelId="{A9975F83-BA03-4D30-8976-D157ACF68489}" type="presParOf" srcId="{28959C4D-D613-449D-9623-DAC79464C437}" destId="{7487406E-0281-49AB-BEE8-023D8EF5F376}" srcOrd="2" destOrd="0" presId="urn:microsoft.com/office/officeart/2005/8/layout/hierarchy4"/>
    <dgm:cxn modelId="{6176C955-317C-4D19-9B21-CEEC847A71B7}" type="presParOf" srcId="{7487406E-0281-49AB-BEE8-023D8EF5F376}" destId="{82302D4C-84E9-4757-B119-BA793AF389B5}" srcOrd="0" destOrd="0" presId="urn:microsoft.com/office/officeart/2005/8/layout/hierarchy4"/>
    <dgm:cxn modelId="{A333A73B-8A2A-4734-9402-BDC80EB3C8AC}" type="presParOf" srcId="{7487406E-0281-49AB-BEE8-023D8EF5F376}" destId="{085934F8-5C3D-4EF8-AC87-75286475C9BE}" srcOrd="1" destOrd="0" presId="urn:microsoft.com/office/officeart/2005/8/layout/hierarchy4"/>
    <dgm:cxn modelId="{318DB8F6-1EB7-4250-B4EB-030A42B2F0F5}" type="presParOf" srcId="{7487406E-0281-49AB-BEE8-023D8EF5F376}" destId="{300AED65-7607-4158-8C73-C3ED1E610571}" srcOrd="2" destOrd="0" presId="urn:microsoft.com/office/officeart/2005/8/layout/hierarchy4"/>
    <dgm:cxn modelId="{896EC32F-97D4-422D-9F2C-0DD640DDBDA3}" type="presParOf" srcId="{300AED65-7607-4158-8C73-C3ED1E610571}" destId="{CBBF52B4-4243-4E9F-85F4-C65E40BB8A15}" srcOrd="0" destOrd="0" presId="urn:microsoft.com/office/officeart/2005/8/layout/hierarchy4"/>
    <dgm:cxn modelId="{746E258D-01DC-40F3-99C6-B39138077BF1}" type="presParOf" srcId="{CBBF52B4-4243-4E9F-85F4-C65E40BB8A15}" destId="{C263256D-975C-4216-A2FB-E6775615B8DA}" srcOrd="0" destOrd="0" presId="urn:microsoft.com/office/officeart/2005/8/layout/hierarchy4"/>
    <dgm:cxn modelId="{919C0827-4AC5-4E39-BACD-3C5F414E5A1B}" type="presParOf" srcId="{CBBF52B4-4243-4E9F-85F4-C65E40BB8A15}" destId="{948BC3B0-ECA5-4FE5-BF8A-409F7E6E8D3F}" srcOrd="1" destOrd="0" presId="urn:microsoft.com/office/officeart/2005/8/layout/hierarchy4"/>
    <dgm:cxn modelId="{4E558924-CB74-4348-8936-68050139B214}" type="presParOf" srcId="{28959C4D-D613-449D-9623-DAC79464C437}" destId="{70F411C8-9F8F-4C10-8256-BEBDEEB55FD2}" srcOrd="3" destOrd="0" presId="urn:microsoft.com/office/officeart/2005/8/layout/hierarchy4"/>
    <dgm:cxn modelId="{A12067EF-3AA1-4DAD-B947-6BA683CD141C}" type="presParOf" srcId="{28959C4D-D613-449D-9623-DAC79464C437}" destId="{3663C2DF-8358-49D8-B071-A37B5E3E92F8}" srcOrd="4" destOrd="0" presId="urn:microsoft.com/office/officeart/2005/8/layout/hierarchy4"/>
    <dgm:cxn modelId="{94A09BA5-9CE2-433C-B743-A4EA0967D18D}" type="presParOf" srcId="{3663C2DF-8358-49D8-B071-A37B5E3E92F8}" destId="{1D6B4FC7-B392-492C-B361-F36181B11824}" srcOrd="0" destOrd="0" presId="urn:microsoft.com/office/officeart/2005/8/layout/hierarchy4"/>
    <dgm:cxn modelId="{71CC691B-4ABC-48AB-822C-3D0E307C766C}" type="presParOf" srcId="{3663C2DF-8358-49D8-B071-A37B5E3E92F8}" destId="{D310B94B-4BA8-43B0-830A-850938B4E928}" srcOrd="1" destOrd="0" presId="urn:microsoft.com/office/officeart/2005/8/layout/hierarchy4"/>
    <dgm:cxn modelId="{A7B4192D-A1F0-47DF-8DAE-515559F9D9DA}" type="presParOf" srcId="{3663C2DF-8358-49D8-B071-A37B5E3E92F8}" destId="{DB9583FA-5A46-4C7F-B350-EB93FD4DDF96}" srcOrd="2" destOrd="0" presId="urn:microsoft.com/office/officeart/2005/8/layout/hierarchy4"/>
    <dgm:cxn modelId="{5681A9B7-7544-425D-96D6-747CE3156FC4}" type="presParOf" srcId="{DB9583FA-5A46-4C7F-B350-EB93FD4DDF96}" destId="{D72FE144-F36A-409C-BA69-C32C5AA0E10A}" srcOrd="0" destOrd="0" presId="urn:microsoft.com/office/officeart/2005/8/layout/hierarchy4"/>
    <dgm:cxn modelId="{750EC08F-5628-42A6-8485-1245400E02BE}" type="presParOf" srcId="{D72FE144-F36A-409C-BA69-C32C5AA0E10A}" destId="{CC6A4143-8B24-4EC9-88B6-427885C4C3E5}" srcOrd="0" destOrd="0" presId="urn:microsoft.com/office/officeart/2005/8/layout/hierarchy4"/>
    <dgm:cxn modelId="{9F274364-D1A6-4E4C-90FD-C6CE6C941A48}" type="presParOf" srcId="{D72FE144-F36A-409C-BA69-C32C5AA0E10A}" destId="{CFB83930-A0DF-4138-AFB3-1F7AC9DFA00C}" srcOrd="1" destOrd="0" presId="urn:microsoft.com/office/officeart/2005/8/layout/hierarchy4"/>
    <dgm:cxn modelId="{4630B5CC-BB35-4201-9554-5C01AACEA470}" type="presParOf" srcId="{28959C4D-D613-449D-9623-DAC79464C437}" destId="{DE6894A0-DD2C-4E55-A67B-8586D048AAB2}" srcOrd="5" destOrd="0" presId="urn:microsoft.com/office/officeart/2005/8/layout/hierarchy4"/>
    <dgm:cxn modelId="{691213D2-B14A-4D7A-A7AF-E300A513E659}" type="presParOf" srcId="{28959C4D-D613-449D-9623-DAC79464C437}" destId="{4C140879-CA74-46F8-A989-5803529D5117}" srcOrd="6" destOrd="0" presId="urn:microsoft.com/office/officeart/2005/8/layout/hierarchy4"/>
    <dgm:cxn modelId="{6FFD21EA-03C0-499E-AC11-D741D46D23FF}" type="presParOf" srcId="{4C140879-CA74-46F8-A989-5803529D5117}" destId="{8C6B14EF-7A25-43D4-8F90-4056EAF1DC43}" srcOrd="0" destOrd="0" presId="urn:microsoft.com/office/officeart/2005/8/layout/hierarchy4"/>
    <dgm:cxn modelId="{E9512380-3354-4219-B9D7-A0D572ED47C9}" type="presParOf" srcId="{4C140879-CA74-46F8-A989-5803529D5117}" destId="{F1D930E7-4EAC-4E85-A2A9-99E06466B00C}" srcOrd="1" destOrd="0" presId="urn:microsoft.com/office/officeart/2005/8/layout/hierarchy4"/>
    <dgm:cxn modelId="{40EFB1AF-D2D7-441A-A5DC-0DBA68844401}" type="presParOf" srcId="{4C140879-CA74-46F8-A989-5803529D5117}" destId="{CF0C6A9B-3C2B-46BF-AA89-BB9429C68FB9}" srcOrd="2" destOrd="0" presId="urn:microsoft.com/office/officeart/2005/8/layout/hierarchy4"/>
    <dgm:cxn modelId="{BFD47F24-A51E-4166-9423-9B76590E192E}" type="presParOf" srcId="{CF0C6A9B-3C2B-46BF-AA89-BB9429C68FB9}" destId="{6DE878FB-BF17-46B9-8633-8393548D4935}" srcOrd="0" destOrd="0" presId="urn:microsoft.com/office/officeart/2005/8/layout/hierarchy4"/>
    <dgm:cxn modelId="{E1937AD0-1C9C-4881-A1C1-5EE081516EE2}" type="presParOf" srcId="{6DE878FB-BF17-46B9-8633-8393548D4935}" destId="{F070257E-6A06-4A7C-A34F-E7DDDD277C59}" srcOrd="0" destOrd="0" presId="urn:microsoft.com/office/officeart/2005/8/layout/hierarchy4"/>
    <dgm:cxn modelId="{45CBD2FB-8C58-4B96-A5FD-9EDA6DFBED33}" type="presParOf" srcId="{6DE878FB-BF17-46B9-8633-8393548D4935}" destId="{0966E722-B605-47FC-BD64-1C9A41BC05D7}" srcOrd="1" destOrd="0" presId="urn:microsoft.com/office/officeart/2005/8/layout/hierarchy4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22F8C1-32EC-4416-A4EA-95C162092B83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</dgm:pt>
    <dgm:pt modelId="{7E2A54DE-6454-48CE-BB96-710F3DFC045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1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Zahraniční návštěvníci ČR</a:t>
          </a:r>
        </a:p>
      </dgm:t>
    </dgm:pt>
    <dgm:pt modelId="{B0A5818F-ECF8-4BDE-BD82-C046CD59EFE5}" type="parTrans" cxnId="{EAB3A08C-0E99-4905-87D7-40C67E6E5E34}">
      <dgm:prSet/>
      <dgm:spPr/>
      <dgm:t>
        <a:bodyPr/>
        <a:lstStyle/>
        <a:p>
          <a:endParaRPr lang="cs-CZ"/>
        </a:p>
      </dgm:t>
    </dgm:pt>
    <dgm:pt modelId="{68F4A4D4-C348-4383-B1B1-56EA4CEC6F5B}" type="sibTrans" cxnId="{EAB3A08C-0E99-4905-87D7-40C67E6E5E34}">
      <dgm:prSet/>
      <dgm:spPr/>
      <dgm:t>
        <a:bodyPr/>
        <a:lstStyle/>
        <a:p>
          <a:endParaRPr lang="cs-CZ"/>
        </a:p>
      </dgm:t>
    </dgm:pt>
    <dgm:pt modelId="{32DD68B5-348A-4065-BA71-07FD1C85FFA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solidFill>
                <a:srgbClr val="000099"/>
              </a:solidFill>
              <a:effectLst/>
              <a:latin typeface="Arial" charset="0"/>
              <a:cs typeface="Arial" charset="0"/>
            </a:rPr>
            <a:t>Zahraniční turisté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39,1 %</a:t>
          </a:r>
        </a:p>
      </dgm:t>
    </dgm:pt>
    <dgm:pt modelId="{84554775-3856-4BBE-BAD9-C75634407C9F}" type="parTrans" cxnId="{CECC5DA0-838B-48D1-9912-02E6AF4CEF6E}">
      <dgm:prSet/>
      <dgm:spPr/>
      <dgm:t>
        <a:bodyPr/>
        <a:lstStyle/>
        <a:p>
          <a:endParaRPr lang="cs-CZ"/>
        </a:p>
      </dgm:t>
    </dgm:pt>
    <dgm:pt modelId="{CFC96C52-ADE9-49A1-A283-60082E166299}" type="sibTrans" cxnId="{CECC5DA0-838B-48D1-9912-02E6AF4CEF6E}">
      <dgm:prSet/>
      <dgm:spPr/>
      <dgm:t>
        <a:bodyPr/>
        <a:lstStyle/>
        <a:p>
          <a:endParaRPr lang="cs-CZ"/>
        </a:p>
      </dgm:t>
    </dgm:pt>
    <dgm:pt modelId="{F2A600DF-A359-4E5D-8B72-260F339677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solidFill>
                <a:schemeClr val="accent2">
                  <a:lumMod val="75000"/>
                </a:schemeClr>
              </a:solidFill>
              <a:effectLst/>
              <a:latin typeface="Arial" charset="0"/>
              <a:cs typeface="Arial" charset="0"/>
            </a:rPr>
            <a:t>Jednodenní návštěvníci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51,6 %</a:t>
          </a:r>
        </a:p>
      </dgm:t>
    </dgm:pt>
    <dgm:pt modelId="{2E7FFA73-4459-4550-B750-595CD7CC5AC0}" type="parTrans" cxnId="{0895FA21-2628-4035-B5FE-F6C74D02ED35}">
      <dgm:prSet/>
      <dgm:spPr/>
      <dgm:t>
        <a:bodyPr/>
        <a:lstStyle/>
        <a:p>
          <a:endParaRPr lang="cs-CZ"/>
        </a:p>
      </dgm:t>
    </dgm:pt>
    <dgm:pt modelId="{B0F94379-0FBF-4E71-AE2C-CD47EFD0024E}" type="sibTrans" cxnId="{0895FA21-2628-4035-B5FE-F6C74D02ED35}">
      <dgm:prSet/>
      <dgm:spPr/>
      <dgm:t>
        <a:bodyPr/>
        <a:lstStyle/>
        <a:p>
          <a:endParaRPr lang="cs-CZ"/>
        </a:p>
      </dgm:t>
    </dgm:pt>
    <dgm:pt modelId="{977BC5B3-F5FD-4D21-9159-0A8E3A05745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Tranzitující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9,3 %</a:t>
          </a:r>
        </a:p>
      </dgm:t>
    </dgm:pt>
    <dgm:pt modelId="{DE4F7497-68BD-4903-941F-56FD92041484}" type="parTrans" cxnId="{93EBB68A-144A-4AA4-B7E9-31177AD32D8F}">
      <dgm:prSet/>
      <dgm:spPr/>
      <dgm:t>
        <a:bodyPr/>
        <a:lstStyle/>
        <a:p>
          <a:endParaRPr lang="cs-CZ"/>
        </a:p>
      </dgm:t>
    </dgm:pt>
    <dgm:pt modelId="{4C54E995-5AFB-44DF-A6A3-96B23CEB4B0B}" type="sibTrans" cxnId="{93EBB68A-144A-4AA4-B7E9-31177AD32D8F}">
      <dgm:prSet/>
      <dgm:spPr/>
      <dgm:t>
        <a:bodyPr/>
        <a:lstStyle/>
        <a:p>
          <a:endParaRPr lang="cs-CZ"/>
        </a:p>
      </dgm:t>
    </dgm:pt>
    <dgm:pt modelId="{68226C19-F64E-431D-BD51-B95720E17A2D}" type="pres">
      <dgm:prSet presAssocID="{BD22F8C1-32EC-4416-A4EA-95C162092B8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36E16C-CB38-42DF-941B-A0B49ED31FA6}" type="pres">
      <dgm:prSet presAssocID="{7E2A54DE-6454-48CE-BB96-710F3DFC045A}" presName="vertOne" presStyleCnt="0"/>
      <dgm:spPr/>
    </dgm:pt>
    <dgm:pt modelId="{61EE2BCD-491D-486C-8593-478118AA6310}" type="pres">
      <dgm:prSet presAssocID="{7E2A54DE-6454-48CE-BB96-710F3DFC045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7D1147-5AC0-4CC5-8EE1-75EE0024E787}" type="pres">
      <dgm:prSet presAssocID="{7E2A54DE-6454-48CE-BB96-710F3DFC045A}" presName="parTransOne" presStyleCnt="0"/>
      <dgm:spPr/>
    </dgm:pt>
    <dgm:pt modelId="{9298AADA-5720-4401-A9FC-555A9A685021}" type="pres">
      <dgm:prSet presAssocID="{7E2A54DE-6454-48CE-BB96-710F3DFC045A}" presName="horzOne" presStyleCnt="0"/>
      <dgm:spPr/>
    </dgm:pt>
    <dgm:pt modelId="{CD07B6A0-2719-48E1-97F3-C3556009BDF3}" type="pres">
      <dgm:prSet presAssocID="{32DD68B5-348A-4065-BA71-07FD1C85FFAA}" presName="vertTwo" presStyleCnt="0"/>
      <dgm:spPr/>
    </dgm:pt>
    <dgm:pt modelId="{A62387FC-72DA-458A-8497-A05882C17688}" type="pres">
      <dgm:prSet presAssocID="{32DD68B5-348A-4065-BA71-07FD1C85FFAA}" presName="txTwo" presStyleLbl="node2" presStyleIdx="0" presStyleCnt="3" custLinFactNeighborX="2667" custLinFactNeighborY="-159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E0CB60-8FB0-460D-8AFD-CA7254AFFB0E}" type="pres">
      <dgm:prSet presAssocID="{32DD68B5-348A-4065-BA71-07FD1C85FFAA}" presName="horzTwo" presStyleCnt="0"/>
      <dgm:spPr/>
    </dgm:pt>
    <dgm:pt modelId="{EB0BC0EE-2336-4B4C-818B-8CC8E0408183}" type="pres">
      <dgm:prSet presAssocID="{CFC96C52-ADE9-49A1-A283-60082E166299}" presName="sibSpaceTwo" presStyleCnt="0"/>
      <dgm:spPr/>
    </dgm:pt>
    <dgm:pt modelId="{C07A6EC9-8BA5-494C-A15D-7E66B5F246B3}" type="pres">
      <dgm:prSet presAssocID="{F2A600DF-A359-4E5D-8B72-260F33967709}" presName="vertTwo" presStyleCnt="0"/>
      <dgm:spPr/>
    </dgm:pt>
    <dgm:pt modelId="{BE861CC4-AD8F-4F41-B6C7-B3246EC59227}" type="pres">
      <dgm:prSet presAssocID="{F2A600DF-A359-4E5D-8B72-260F33967709}" presName="txTwo" presStyleLbl="node2" presStyleIdx="1" presStyleCnt="3" custLinFactNeighborX="1997" custLinFactNeighborY="-159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7706C0-E050-46C8-84ED-638F9717D641}" type="pres">
      <dgm:prSet presAssocID="{F2A600DF-A359-4E5D-8B72-260F33967709}" presName="horzTwo" presStyleCnt="0"/>
      <dgm:spPr/>
    </dgm:pt>
    <dgm:pt modelId="{F97D24FA-2BA3-4CE8-B1E4-4DBF9093AF17}" type="pres">
      <dgm:prSet presAssocID="{B0F94379-0FBF-4E71-AE2C-CD47EFD0024E}" presName="sibSpaceTwo" presStyleCnt="0"/>
      <dgm:spPr/>
    </dgm:pt>
    <dgm:pt modelId="{B8BD62E0-CA8A-4283-A815-DEC7F290793C}" type="pres">
      <dgm:prSet presAssocID="{977BC5B3-F5FD-4D21-9159-0A8E3A057451}" presName="vertTwo" presStyleCnt="0"/>
      <dgm:spPr/>
    </dgm:pt>
    <dgm:pt modelId="{C0A2EE81-B2BA-4599-9FDF-1AB563FA9CB3}" type="pres">
      <dgm:prSet presAssocID="{977BC5B3-F5FD-4D21-9159-0A8E3A057451}" presName="txTwo" presStyleLbl="node2" presStyleIdx="2" presStyleCnt="3" custLinFactNeighborX="0" custLinFactNeighborY="-159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FC2EBC-0834-42A0-9145-0C6BCB81F549}" type="pres">
      <dgm:prSet presAssocID="{977BC5B3-F5FD-4D21-9159-0A8E3A057451}" presName="horzTwo" presStyleCnt="0"/>
      <dgm:spPr/>
    </dgm:pt>
  </dgm:ptLst>
  <dgm:cxnLst>
    <dgm:cxn modelId="{CECC5DA0-838B-48D1-9912-02E6AF4CEF6E}" srcId="{7E2A54DE-6454-48CE-BB96-710F3DFC045A}" destId="{32DD68B5-348A-4065-BA71-07FD1C85FFAA}" srcOrd="0" destOrd="0" parTransId="{84554775-3856-4BBE-BAD9-C75634407C9F}" sibTransId="{CFC96C52-ADE9-49A1-A283-60082E166299}"/>
    <dgm:cxn modelId="{F2D9A649-46CF-480C-9C23-9E4F7AD5D478}" type="presOf" srcId="{32DD68B5-348A-4065-BA71-07FD1C85FFAA}" destId="{A62387FC-72DA-458A-8497-A05882C17688}" srcOrd="0" destOrd="0" presId="urn:microsoft.com/office/officeart/2005/8/layout/hierarchy4"/>
    <dgm:cxn modelId="{93EBB68A-144A-4AA4-B7E9-31177AD32D8F}" srcId="{7E2A54DE-6454-48CE-BB96-710F3DFC045A}" destId="{977BC5B3-F5FD-4D21-9159-0A8E3A057451}" srcOrd="2" destOrd="0" parTransId="{DE4F7497-68BD-4903-941F-56FD92041484}" sibTransId="{4C54E995-5AFB-44DF-A6A3-96B23CEB4B0B}"/>
    <dgm:cxn modelId="{DDCB8A7D-A750-4656-98FD-1906EA558E1B}" type="presOf" srcId="{F2A600DF-A359-4E5D-8B72-260F33967709}" destId="{BE861CC4-AD8F-4F41-B6C7-B3246EC59227}" srcOrd="0" destOrd="0" presId="urn:microsoft.com/office/officeart/2005/8/layout/hierarchy4"/>
    <dgm:cxn modelId="{0895FA21-2628-4035-B5FE-F6C74D02ED35}" srcId="{7E2A54DE-6454-48CE-BB96-710F3DFC045A}" destId="{F2A600DF-A359-4E5D-8B72-260F33967709}" srcOrd="1" destOrd="0" parTransId="{2E7FFA73-4459-4550-B750-595CD7CC5AC0}" sibTransId="{B0F94379-0FBF-4E71-AE2C-CD47EFD0024E}"/>
    <dgm:cxn modelId="{431B74FC-1575-4603-9FE4-ECF40D361182}" type="presOf" srcId="{BD22F8C1-32EC-4416-A4EA-95C162092B83}" destId="{68226C19-F64E-431D-BD51-B95720E17A2D}" srcOrd="0" destOrd="0" presId="urn:microsoft.com/office/officeart/2005/8/layout/hierarchy4"/>
    <dgm:cxn modelId="{7BDDBE81-1EE0-476D-84C3-05AEFA836D91}" type="presOf" srcId="{977BC5B3-F5FD-4D21-9159-0A8E3A057451}" destId="{C0A2EE81-B2BA-4599-9FDF-1AB563FA9CB3}" srcOrd="0" destOrd="0" presId="urn:microsoft.com/office/officeart/2005/8/layout/hierarchy4"/>
    <dgm:cxn modelId="{F2E91AC0-ACB9-474A-B3B3-044C0DF768AB}" type="presOf" srcId="{7E2A54DE-6454-48CE-BB96-710F3DFC045A}" destId="{61EE2BCD-491D-486C-8593-478118AA6310}" srcOrd="0" destOrd="0" presId="urn:microsoft.com/office/officeart/2005/8/layout/hierarchy4"/>
    <dgm:cxn modelId="{EAB3A08C-0E99-4905-87D7-40C67E6E5E34}" srcId="{BD22F8C1-32EC-4416-A4EA-95C162092B83}" destId="{7E2A54DE-6454-48CE-BB96-710F3DFC045A}" srcOrd="0" destOrd="0" parTransId="{B0A5818F-ECF8-4BDE-BD82-C046CD59EFE5}" sibTransId="{68F4A4D4-C348-4383-B1B1-56EA4CEC6F5B}"/>
    <dgm:cxn modelId="{59290E4A-40C5-4F34-BC96-9522F52C3E86}" type="presParOf" srcId="{68226C19-F64E-431D-BD51-B95720E17A2D}" destId="{8636E16C-CB38-42DF-941B-A0B49ED31FA6}" srcOrd="0" destOrd="0" presId="urn:microsoft.com/office/officeart/2005/8/layout/hierarchy4"/>
    <dgm:cxn modelId="{62D588B7-824B-4A64-9562-70A6BBC8FCED}" type="presParOf" srcId="{8636E16C-CB38-42DF-941B-A0B49ED31FA6}" destId="{61EE2BCD-491D-486C-8593-478118AA6310}" srcOrd="0" destOrd="0" presId="urn:microsoft.com/office/officeart/2005/8/layout/hierarchy4"/>
    <dgm:cxn modelId="{CE09F469-ACB9-4E2A-AABC-78C909B40135}" type="presParOf" srcId="{8636E16C-CB38-42DF-941B-A0B49ED31FA6}" destId="{997D1147-5AC0-4CC5-8EE1-75EE0024E787}" srcOrd="1" destOrd="0" presId="urn:microsoft.com/office/officeart/2005/8/layout/hierarchy4"/>
    <dgm:cxn modelId="{81F9E61F-0D3D-4B19-9F1B-D9B659F77800}" type="presParOf" srcId="{8636E16C-CB38-42DF-941B-A0B49ED31FA6}" destId="{9298AADA-5720-4401-A9FC-555A9A685021}" srcOrd="2" destOrd="0" presId="urn:microsoft.com/office/officeart/2005/8/layout/hierarchy4"/>
    <dgm:cxn modelId="{E01ED24B-DAF7-4ABB-AFD3-7DD8E21CB270}" type="presParOf" srcId="{9298AADA-5720-4401-A9FC-555A9A685021}" destId="{CD07B6A0-2719-48E1-97F3-C3556009BDF3}" srcOrd="0" destOrd="0" presId="urn:microsoft.com/office/officeart/2005/8/layout/hierarchy4"/>
    <dgm:cxn modelId="{66702E98-31F3-40F0-8BAE-9C9EE1128E64}" type="presParOf" srcId="{CD07B6A0-2719-48E1-97F3-C3556009BDF3}" destId="{A62387FC-72DA-458A-8497-A05882C17688}" srcOrd="0" destOrd="0" presId="urn:microsoft.com/office/officeart/2005/8/layout/hierarchy4"/>
    <dgm:cxn modelId="{4A1428F3-7966-4E2D-833C-F5541A265463}" type="presParOf" srcId="{CD07B6A0-2719-48E1-97F3-C3556009BDF3}" destId="{F6E0CB60-8FB0-460D-8AFD-CA7254AFFB0E}" srcOrd="1" destOrd="0" presId="urn:microsoft.com/office/officeart/2005/8/layout/hierarchy4"/>
    <dgm:cxn modelId="{B16D82D4-3901-4DEA-B79C-60893CD99102}" type="presParOf" srcId="{9298AADA-5720-4401-A9FC-555A9A685021}" destId="{EB0BC0EE-2336-4B4C-818B-8CC8E0408183}" srcOrd="1" destOrd="0" presId="urn:microsoft.com/office/officeart/2005/8/layout/hierarchy4"/>
    <dgm:cxn modelId="{7C659555-B582-42C4-9C31-743F2F4C2CD9}" type="presParOf" srcId="{9298AADA-5720-4401-A9FC-555A9A685021}" destId="{C07A6EC9-8BA5-494C-A15D-7E66B5F246B3}" srcOrd="2" destOrd="0" presId="urn:microsoft.com/office/officeart/2005/8/layout/hierarchy4"/>
    <dgm:cxn modelId="{C245EE11-4849-4603-9F9E-E540D8D66BCA}" type="presParOf" srcId="{C07A6EC9-8BA5-494C-A15D-7E66B5F246B3}" destId="{BE861CC4-AD8F-4F41-B6C7-B3246EC59227}" srcOrd="0" destOrd="0" presId="urn:microsoft.com/office/officeart/2005/8/layout/hierarchy4"/>
    <dgm:cxn modelId="{33EEA071-A19F-4C63-B49D-E4F23FCC4EBC}" type="presParOf" srcId="{C07A6EC9-8BA5-494C-A15D-7E66B5F246B3}" destId="{6A7706C0-E050-46C8-84ED-638F9717D641}" srcOrd="1" destOrd="0" presId="urn:microsoft.com/office/officeart/2005/8/layout/hierarchy4"/>
    <dgm:cxn modelId="{9E632B46-4234-4757-8273-C13C364CC537}" type="presParOf" srcId="{9298AADA-5720-4401-A9FC-555A9A685021}" destId="{F97D24FA-2BA3-4CE8-B1E4-4DBF9093AF17}" srcOrd="3" destOrd="0" presId="urn:microsoft.com/office/officeart/2005/8/layout/hierarchy4"/>
    <dgm:cxn modelId="{534C05D5-6FF5-4B15-BD91-FDB3E13FAE74}" type="presParOf" srcId="{9298AADA-5720-4401-A9FC-555A9A685021}" destId="{B8BD62E0-CA8A-4283-A815-DEC7F290793C}" srcOrd="4" destOrd="0" presId="urn:microsoft.com/office/officeart/2005/8/layout/hierarchy4"/>
    <dgm:cxn modelId="{B6645A03-3D31-4DA3-9F07-7B70AB2C7A8F}" type="presParOf" srcId="{B8BD62E0-CA8A-4283-A815-DEC7F290793C}" destId="{C0A2EE81-B2BA-4599-9FDF-1AB563FA9CB3}" srcOrd="0" destOrd="0" presId="urn:microsoft.com/office/officeart/2005/8/layout/hierarchy4"/>
    <dgm:cxn modelId="{E90C6F4E-DE8B-4AA7-8AD4-4189FE5860D7}" type="presParOf" srcId="{B8BD62E0-CA8A-4283-A815-DEC7F290793C}" destId="{62FC2EBC-0834-42A0-9145-0C6BCB81F5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039DD-2AAC-446A-AE3B-9E997BF75DB5}">
      <dsp:nvSpPr>
        <dsp:cNvPr id="0" name=""/>
        <dsp:cNvSpPr/>
      </dsp:nvSpPr>
      <dsp:spPr>
        <a:xfrm>
          <a:off x="2583" y="12872"/>
          <a:ext cx="7990304" cy="335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Statistické projekty MMR ČR v oblasti cestovního ruchu </a:t>
          </a:r>
          <a:endParaRPr lang="cs-CZ" sz="2000" b="1" kern="1200" dirty="0"/>
        </a:p>
      </dsp:txBody>
      <dsp:txXfrm>
        <a:off x="12408" y="22697"/>
        <a:ext cx="7970654" cy="315817"/>
      </dsp:txXfrm>
    </dsp:sp>
    <dsp:sp modelId="{9B693C1D-02C5-4984-8275-B88BDC8BCC64}">
      <dsp:nvSpPr>
        <dsp:cNvPr id="0" name=""/>
        <dsp:cNvSpPr/>
      </dsp:nvSpPr>
      <dsp:spPr>
        <a:xfrm>
          <a:off x="9091" y="513721"/>
          <a:ext cx="1875518" cy="1289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Zkvalitnění informací o sektoru stravovacích zařízení</a:t>
          </a:r>
          <a:endParaRPr lang="cs-CZ" sz="1400" b="0" kern="1200" dirty="0"/>
        </a:p>
      </dsp:txBody>
      <dsp:txXfrm>
        <a:off x="46857" y="551487"/>
        <a:ext cx="1799986" cy="1213885"/>
      </dsp:txXfrm>
    </dsp:sp>
    <dsp:sp modelId="{EDA0D499-1E24-49FB-A4D0-77AA5580D3E6}">
      <dsp:nvSpPr>
        <dsp:cNvPr id="0" name=""/>
        <dsp:cNvSpPr/>
      </dsp:nvSpPr>
      <dsp:spPr>
        <a:xfrm>
          <a:off x="6117369" y="2078743"/>
          <a:ext cx="1875518" cy="801243"/>
        </a:xfrm>
        <a:prstGeom prst="roundRect">
          <a:avLst>
            <a:gd name="adj" fmla="val 1000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Příjezdový cestovní ruch</a:t>
          </a:r>
          <a:endParaRPr lang="cs-CZ" sz="1600" b="1" kern="1200" dirty="0">
            <a:solidFill>
              <a:srgbClr val="C00000"/>
            </a:solidFill>
          </a:endParaRPr>
        </a:p>
      </dsp:txBody>
      <dsp:txXfrm>
        <a:off x="6140837" y="2102211"/>
        <a:ext cx="1828582" cy="754307"/>
      </dsp:txXfrm>
    </dsp:sp>
    <dsp:sp modelId="{82302D4C-84E9-4757-B119-BA793AF389B5}">
      <dsp:nvSpPr>
        <dsp:cNvPr id="0" name=""/>
        <dsp:cNvSpPr/>
      </dsp:nvSpPr>
      <dsp:spPr>
        <a:xfrm>
          <a:off x="2042153" y="513721"/>
          <a:ext cx="1875518" cy="1289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Zkvalitnění informací             o vybraných sektorech CR</a:t>
          </a:r>
          <a:endParaRPr lang="cs-CZ" sz="1400" b="0" kern="1200" dirty="0"/>
        </a:p>
      </dsp:txBody>
      <dsp:txXfrm>
        <a:off x="2079919" y="551487"/>
        <a:ext cx="1799986" cy="1213885"/>
      </dsp:txXfrm>
    </dsp:sp>
    <dsp:sp modelId="{C263256D-975C-4216-A2FB-E6775615B8DA}">
      <dsp:nvSpPr>
        <dsp:cNvPr id="0" name=""/>
        <dsp:cNvSpPr/>
      </dsp:nvSpPr>
      <dsp:spPr>
        <a:xfrm>
          <a:off x="2088234" y="1985725"/>
          <a:ext cx="1875518" cy="1120439"/>
        </a:xfrm>
        <a:prstGeom prst="roundRect">
          <a:avLst>
            <a:gd name="adj" fmla="val 1000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a) ubytovací zařízení včetně </a:t>
          </a:r>
          <a:r>
            <a:rPr lang="cs-CZ" sz="1600" b="1" kern="1200" dirty="0" smtClean="0">
              <a:solidFill>
                <a:srgbClr val="C00000"/>
              </a:solidFill>
            </a:rPr>
            <a:t>individuálních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b</a:t>
          </a:r>
          <a:r>
            <a:rPr lang="cs-CZ" sz="1600" b="1" kern="1200" dirty="0" smtClean="0">
              <a:solidFill>
                <a:srgbClr val="C00000"/>
              </a:solidFill>
            </a:rPr>
            <a:t>) CK a CA</a:t>
          </a:r>
          <a:endParaRPr lang="cs-CZ" sz="1600" b="1" kern="1200" dirty="0">
            <a:solidFill>
              <a:srgbClr val="C00000"/>
            </a:solidFill>
          </a:endParaRPr>
        </a:p>
      </dsp:txBody>
      <dsp:txXfrm>
        <a:off x="2121051" y="2018542"/>
        <a:ext cx="1809884" cy="1054805"/>
      </dsp:txXfrm>
    </dsp:sp>
    <dsp:sp modelId="{1D6B4FC7-B392-492C-B361-F36181B11824}">
      <dsp:nvSpPr>
        <dsp:cNvPr id="0" name=""/>
        <dsp:cNvSpPr/>
      </dsp:nvSpPr>
      <dsp:spPr>
        <a:xfrm>
          <a:off x="4075215" y="513721"/>
          <a:ext cx="1875518" cy="1289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Zkvalitnění informací             o kongresovém        a incentivním CR</a:t>
          </a:r>
          <a:endParaRPr lang="cs-CZ" sz="1400" b="0" kern="1200" dirty="0"/>
        </a:p>
      </dsp:txBody>
      <dsp:txXfrm>
        <a:off x="4112981" y="551487"/>
        <a:ext cx="1799986" cy="1213885"/>
      </dsp:txXfrm>
    </dsp:sp>
    <dsp:sp modelId="{CC6A4143-8B24-4EC9-88B6-427885C4C3E5}">
      <dsp:nvSpPr>
        <dsp:cNvPr id="0" name=""/>
        <dsp:cNvSpPr/>
      </dsp:nvSpPr>
      <dsp:spPr>
        <a:xfrm>
          <a:off x="4272070" y="1901242"/>
          <a:ext cx="1875518" cy="1274743"/>
        </a:xfrm>
        <a:prstGeom prst="roundRect">
          <a:avLst>
            <a:gd name="adj" fmla="val 10000"/>
          </a:avLst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a) </a:t>
          </a:r>
          <a:r>
            <a:rPr lang="cs-CZ" sz="1600" b="1" kern="1200" dirty="0" smtClean="0">
              <a:solidFill>
                <a:srgbClr val="C00000"/>
              </a:solidFill>
            </a:rPr>
            <a:t>poskytovatelé prostor  </a:t>
          </a:r>
          <a:endParaRPr lang="cs-CZ" sz="1600" b="1" kern="1200" dirty="0" smtClean="0"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b) organizátoři KIT akcí</a:t>
          </a:r>
          <a:endParaRPr lang="cs-CZ" sz="1600" b="1" kern="1200" dirty="0">
            <a:solidFill>
              <a:srgbClr val="C00000"/>
            </a:solidFill>
          </a:endParaRPr>
        </a:p>
      </dsp:txBody>
      <dsp:txXfrm>
        <a:off x="4309406" y="1938578"/>
        <a:ext cx="1800846" cy="1200071"/>
      </dsp:txXfrm>
    </dsp:sp>
    <dsp:sp modelId="{8C6B14EF-7A25-43D4-8F90-4056EAF1DC43}">
      <dsp:nvSpPr>
        <dsp:cNvPr id="0" name=""/>
        <dsp:cNvSpPr/>
      </dsp:nvSpPr>
      <dsp:spPr>
        <a:xfrm>
          <a:off x="6108278" y="513721"/>
          <a:ext cx="1875518" cy="1289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Zkvalitnění informací pro zpracování TSA</a:t>
          </a:r>
          <a:endParaRPr lang="cs-CZ" sz="1400" b="0" kern="1200" dirty="0"/>
        </a:p>
      </dsp:txBody>
      <dsp:txXfrm>
        <a:off x="6146044" y="551487"/>
        <a:ext cx="1799986" cy="1213885"/>
      </dsp:txXfrm>
    </dsp:sp>
    <dsp:sp modelId="{F070257E-6A06-4A7C-A34F-E7DDDD277C59}">
      <dsp:nvSpPr>
        <dsp:cNvPr id="0" name=""/>
        <dsp:cNvSpPr/>
      </dsp:nvSpPr>
      <dsp:spPr>
        <a:xfrm>
          <a:off x="0" y="1997742"/>
          <a:ext cx="1875518" cy="885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rgbClr val="C00000"/>
              </a:solidFill>
            </a:rPr>
            <a:t>stravovací zařízení</a:t>
          </a:r>
          <a:endParaRPr lang="cs-CZ" sz="1600" b="1" kern="1200" dirty="0">
            <a:solidFill>
              <a:srgbClr val="C00000"/>
            </a:solidFill>
          </a:endParaRPr>
        </a:p>
      </dsp:txBody>
      <dsp:txXfrm>
        <a:off x="25941" y="2023683"/>
        <a:ext cx="1823636" cy="8338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EE2BCD-491D-486C-8593-478118AA6310}">
      <dsp:nvSpPr>
        <dsp:cNvPr id="0" name=""/>
        <dsp:cNvSpPr/>
      </dsp:nvSpPr>
      <dsp:spPr>
        <a:xfrm>
          <a:off x="2950" y="51"/>
          <a:ext cx="8203011" cy="620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1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Zahraniční návštěvníci ČR</a:t>
          </a:r>
        </a:p>
      </dsp:txBody>
      <dsp:txXfrm>
        <a:off x="21136" y="18237"/>
        <a:ext cx="8166639" cy="584556"/>
      </dsp:txXfrm>
    </dsp:sp>
    <dsp:sp modelId="{A62387FC-72DA-458A-8497-A05882C17688}">
      <dsp:nvSpPr>
        <dsp:cNvPr id="0" name=""/>
        <dsp:cNvSpPr/>
      </dsp:nvSpPr>
      <dsp:spPr>
        <a:xfrm>
          <a:off x="72007" y="720080"/>
          <a:ext cx="2589334" cy="620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solidFill>
                <a:srgbClr val="000099"/>
              </a:solidFill>
              <a:effectLst/>
              <a:latin typeface="Arial" charset="0"/>
              <a:cs typeface="Arial" charset="0"/>
            </a:rPr>
            <a:t>Zahraniční turisté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39,1 %</a:t>
          </a:r>
        </a:p>
      </dsp:txBody>
      <dsp:txXfrm>
        <a:off x="90193" y="738266"/>
        <a:ext cx="2552962" cy="584556"/>
      </dsp:txXfrm>
    </dsp:sp>
    <dsp:sp modelId="{BE861CC4-AD8F-4F41-B6C7-B3246EC59227}">
      <dsp:nvSpPr>
        <dsp:cNvPr id="0" name=""/>
        <dsp:cNvSpPr/>
      </dsp:nvSpPr>
      <dsp:spPr>
        <a:xfrm>
          <a:off x="2861497" y="720080"/>
          <a:ext cx="2589334" cy="620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solidFill>
                <a:schemeClr val="accent2">
                  <a:lumMod val="75000"/>
                </a:schemeClr>
              </a:solidFill>
              <a:effectLst/>
              <a:latin typeface="Arial" charset="0"/>
              <a:cs typeface="Arial" charset="0"/>
            </a:rPr>
            <a:t>Jednodenní návštěvníci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51,6 %</a:t>
          </a:r>
        </a:p>
      </dsp:txBody>
      <dsp:txXfrm>
        <a:off x="2879683" y="738266"/>
        <a:ext cx="2552962" cy="584556"/>
      </dsp:txXfrm>
    </dsp:sp>
    <dsp:sp modelId="{C0A2EE81-B2BA-4599-9FDF-1AB563FA9CB3}">
      <dsp:nvSpPr>
        <dsp:cNvPr id="0" name=""/>
        <dsp:cNvSpPr/>
      </dsp:nvSpPr>
      <dsp:spPr>
        <a:xfrm>
          <a:off x="5616627" y="720080"/>
          <a:ext cx="2589334" cy="620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Tranzitující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500" b="1" i="0" u="none" strike="noStrike" kern="1200" cap="none" normalizeH="0" baseline="0" dirty="0" smtClean="0">
              <a:ln/>
              <a:solidFill>
                <a:srgbClr val="C00000"/>
              </a:solidFill>
              <a:effectLst/>
              <a:latin typeface="Arial" charset="0"/>
              <a:cs typeface="Arial" charset="0"/>
            </a:rPr>
            <a:t>9,3 %</a:t>
          </a:r>
        </a:p>
      </dsp:txBody>
      <dsp:txXfrm>
        <a:off x="5634813" y="738266"/>
        <a:ext cx="2552962" cy="584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0.29032</cdr:x>
      <cdr:y>0.75135</cdr:y>
    </cdr:from>
    <cdr:to>
      <cdr:x>0.40323</cdr:x>
      <cdr:y>0.85775</cdr:y>
    </cdr:to>
    <cdr:sp macro="" textlink="">
      <cdr:nvSpPr>
        <cdr:cNvPr id="2" name="Zaoblený obdélník 1"/>
        <cdr:cNvSpPr/>
      </cdr:nvSpPr>
      <cdr:spPr>
        <a:xfrm xmlns:a="http://schemas.openxmlformats.org/drawingml/2006/main">
          <a:off x="1296144" y="3046235"/>
          <a:ext cx="504056" cy="431393"/>
        </a:xfrm>
        <a:prstGeom xmlns:a="http://schemas.openxmlformats.org/drawingml/2006/main" prst="roundRect">
          <a:avLst>
            <a:gd name="adj" fmla="val 10000"/>
          </a:avLst>
        </a:prstGeom>
        <a:blipFill xmlns:a="http://schemas.openxmlformats.org/drawingml/2006/main" rotWithShape="0">
          <a:blip xmlns:r="http://schemas.openxmlformats.org/officeDocument/2006/relationships" r:embed="rId1" cstate="print"/>
          <a:stretch>
            <a:fillRect/>
          </a:stretch>
        </a:blipFill>
        <a:effectLst xmlns:a="http://schemas.openxmlformats.org/drawingml/2006/main"/>
        <a:scene3d xmlns:a="http://schemas.openxmlformats.org/drawingml/2006/main">
          <a:camera prst="orthographicFront"/>
          <a:lightRig rig="flat" dir="t"/>
        </a:scene3d>
        <a:sp3d xmlns:a="http://schemas.openxmlformats.org/drawingml/2006/main" prstMaterial="dkEdge">
          <a:bevelT w="8200" h="38100"/>
        </a:sp3d>
      </cdr:spPr>
      <cdr:style>
        <a:lnRef xmlns:a="http://schemas.openxmlformats.org/drawingml/2006/main" idx="0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2">
          <a:scrgbClr r="0" g="0" b="0"/>
        </a:fillRef>
        <a:effectRef xmlns:a="http://schemas.openxmlformats.org/drawingml/2006/main" idx="1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0.45161</cdr:x>
      <cdr:y>0.85791</cdr:y>
    </cdr:from>
    <cdr:to>
      <cdr:x>0.56452</cdr:x>
      <cdr:y>0.96432</cdr:y>
    </cdr:to>
    <cdr:sp macro="" textlink="">
      <cdr:nvSpPr>
        <cdr:cNvPr id="3" name="Zaoblený obdélník 2"/>
        <cdr:cNvSpPr/>
      </cdr:nvSpPr>
      <cdr:spPr>
        <a:xfrm xmlns:a="http://schemas.openxmlformats.org/drawingml/2006/main">
          <a:off x="2016224" y="3478283"/>
          <a:ext cx="504056" cy="431393"/>
        </a:xfrm>
        <a:prstGeom xmlns:a="http://schemas.openxmlformats.org/drawingml/2006/main" prst="roundRect">
          <a:avLst>
            <a:gd name="adj" fmla="val 10000"/>
          </a:avLst>
        </a:prstGeom>
        <a:blipFill xmlns:a="http://schemas.openxmlformats.org/drawingml/2006/main" rotWithShape="0">
          <a:blip xmlns:r="http://schemas.openxmlformats.org/officeDocument/2006/relationships" r:embed="rId1" cstate="print"/>
          <a:stretch>
            <a:fillRect/>
          </a:stretch>
        </a:blipFill>
        <a:effectLst xmlns:a="http://schemas.openxmlformats.org/drawingml/2006/main"/>
        <a:scene3d xmlns:a="http://schemas.openxmlformats.org/drawingml/2006/main">
          <a:camera prst="orthographicFront"/>
          <a:lightRig rig="flat" dir="t"/>
        </a:scene3d>
        <a:sp3d xmlns:a="http://schemas.openxmlformats.org/drawingml/2006/main" prstMaterial="dkEdge">
          <a:bevelT w="8200" h="38100"/>
        </a:sp3d>
      </cdr:spPr>
      <cdr:style>
        <a:lnRef xmlns:a="http://schemas.openxmlformats.org/drawingml/2006/main" idx="0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2">
          <a:scrgbClr r="0" g="0" b="0"/>
        </a:fillRef>
        <a:effectRef xmlns:a="http://schemas.openxmlformats.org/drawingml/2006/main" idx="1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0.34211</cdr:x>
      <cdr:y>0.168</cdr:y>
    </cdr:from>
    <cdr:to>
      <cdr:x>0.49123</cdr:x>
      <cdr:y>0.40153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808312" y="504056"/>
          <a:ext cx="1224136" cy="700684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72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596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8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8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451339"/>
            <a:ext cx="1563460" cy="342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5455"/>
            <a:ext cx="1571328" cy="38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717373"/>
            <a:ext cx="8291264" cy="32403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177313"/>
            <a:ext cx="8291264" cy="4200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5455"/>
            <a:ext cx="1571328" cy="38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 descr="mmr_cr_rgb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451339"/>
            <a:ext cx="1563460" cy="342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237320"/>
            <a:ext cx="8291264" cy="37204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5455"/>
            <a:ext cx="1571328" cy="38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 descr="mmr_cr_rgb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451339"/>
            <a:ext cx="1563460" cy="342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177313"/>
            <a:ext cx="8291264" cy="4200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395536" y="1717375"/>
            <a:ext cx="8301608" cy="324035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5455"/>
            <a:ext cx="1571328" cy="38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 descr="mmr_cr_rgb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451339"/>
            <a:ext cx="1563460" cy="342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1376675"/>
            <a:ext cx="5832648" cy="433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1720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17208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0" name="Picture 2" descr="Z:\Publikace-reklama\MMR\Logo manuál\Loga k manuálu MMR\LOGO VE SKUPINACH\cr_cesky\barevne\iop+eu+mmr_cr_rgb.jpg"/>
          <p:cNvPicPr>
            <a:picLocks noChangeAspect="1" noChangeArrowheads="1"/>
          </p:cNvPicPr>
          <p:nvPr userDrawn="1"/>
        </p:nvPicPr>
        <p:blipFill>
          <a:blip r:embed="rId7" cstate="print"/>
          <a:srcRect r="29837"/>
          <a:stretch>
            <a:fillRect/>
          </a:stretch>
        </p:blipFill>
        <p:spPr bwMode="auto">
          <a:xfrm>
            <a:off x="6673582" y="5305772"/>
            <a:ext cx="2362914" cy="33198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chart" Target="../charts/chart4.xml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4294967295"/>
          </p:nvPr>
        </p:nvSpPr>
        <p:spPr>
          <a:xfrm>
            <a:off x="683568" y="4081636"/>
            <a:ext cx="7920037" cy="719138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cs-CZ" sz="2400" dirty="0" smtClean="0"/>
              <a:t>Ing. Margit Beníčková, Ing. Pavel Vančura</a:t>
            </a:r>
            <a:endParaRPr lang="en-US" sz="24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970973" y="2713484"/>
            <a:ext cx="7209184" cy="10801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ČESKÝ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STATISTICKÝ ÚŘAD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90152" y="1417340"/>
            <a:ext cx="8170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Aktuální data statistiky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31074947"/>
              </p:ext>
            </p:extLst>
          </p:nvPr>
        </p:nvGraphicFramePr>
        <p:xfrm>
          <a:off x="381739" y="1655546"/>
          <a:ext cx="8208912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33" name="Podnadpis 1"/>
          <p:cNvSpPr txBox="1">
            <a:spLocks/>
          </p:cNvSpPr>
          <p:nvPr/>
        </p:nvSpPr>
        <p:spPr bwMode="auto">
          <a:xfrm>
            <a:off x="314463" y="985292"/>
            <a:ext cx="86409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3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III. </a:t>
            </a:r>
            <a:r>
              <a:rPr lang="cs-CZ" sz="2300" b="1" dirty="0">
                <a:solidFill>
                  <a:srgbClr val="C00000"/>
                </a:solidFill>
                <a:latin typeface="Arial" charset="0"/>
                <a:cs typeface="Arial" charset="0"/>
              </a:rPr>
              <a:t>PCR </a:t>
            </a:r>
            <a:r>
              <a:rPr lang="cs-CZ" sz="2300" b="1" dirty="0" smtClean="0">
                <a:solidFill>
                  <a:schemeClr val="accent1"/>
                </a:solidFill>
                <a:latin typeface="Arial" charset="0"/>
              </a:rPr>
              <a:t>- podíl skupin </a:t>
            </a:r>
            <a:r>
              <a:rPr lang="cs-CZ" sz="2300" b="1" dirty="0" err="1" smtClean="0">
                <a:solidFill>
                  <a:schemeClr val="accent1"/>
                </a:solidFill>
                <a:latin typeface="Arial" charset="0"/>
              </a:rPr>
              <a:t>zahr</a:t>
            </a:r>
            <a:r>
              <a:rPr lang="cs-CZ" sz="2300" b="1" dirty="0" smtClean="0">
                <a:solidFill>
                  <a:schemeClr val="accent1"/>
                </a:solidFill>
                <a:latin typeface="Arial" charset="0"/>
              </a:rPr>
              <a:t>. návštěvníků ČR - rok 2013</a:t>
            </a:r>
            <a:endParaRPr lang="cs-CZ" sz="23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50359" y="3073524"/>
            <a:ext cx="18261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i="1" dirty="0" smtClean="0">
                <a:solidFill>
                  <a:schemeClr val="accent4"/>
                </a:solidFill>
              </a:rPr>
              <a:t>Dlouhodobě procentní nárůst</a:t>
            </a:r>
            <a:endParaRPr lang="cs-CZ" sz="1000" i="1" dirty="0">
              <a:solidFill>
                <a:schemeClr val="accent4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4139952" y="2641476"/>
            <a:ext cx="0" cy="289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1331640" y="2664329"/>
            <a:ext cx="561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6937037" y="2676220"/>
            <a:ext cx="561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07504" y="3628757"/>
            <a:ext cx="88569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1500" dirty="0"/>
              <a:t>n</a:t>
            </a:r>
            <a:r>
              <a:rPr lang="cs-CZ" sz="1500" dirty="0" smtClean="0"/>
              <a:t>ejčetnější národnost u </a:t>
            </a:r>
            <a:r>
              <a:rPr lang="cs-CZ" sz="1500" dirty="0" smtClean="0">
                <a:solidFill>
                  <a:srgbClr val="000099"/>
                </a:solidFill>
              </a:rPr>
              <a:t>turistů</a:t>
            </a:r>
            <a:r>
              <a:rPr lang="cs-CZ" sz="1500" dirty="0" smtClean="0"/>
              <a:t>: Němci (15 %), Rusové (11 %), Slováci (9 %)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500" dirty="0" smtClean="0"/>
              <a:t>u </a:t>
            </a:r>
            <a:r>
              <a:rPr lang="cs-CZ" sz="1500" dirty="0" smtClean="0">
                <a:solidFill>
                  <a:schemeClr val="accent2">
                    <a:lumMod val="75000"/>
                  </a:schemeClr>
                </a:solidFill>
              </a:rPr>
              <a:t>jednodenních návštěvníků</a:t>
            </a:r>
            <a:r>
              <a:rPr lang="cs-CZ" sz="1500" dirty="0" smtClean="0"/>
              <a:t>: Němci (60 %), Slováci a Rakušané (14 %), Poláci (11</a:t>
            </a:r>
            <a:r>
              <a:rPr lang="cs-CZ" sz="1400" dirty="0" smtClean="0"/>
              <a:t>%), /okolní země/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500" dirty="0"/>
              <a:t>v</a:t>
            </a:r>
            <a:r>
              <a:rPr lang="cs-CZ" sz="1500" dirty="0" smtClean="0"/>
              <a:t>ýdaje </a:t>
            </a:r>
            <a:r>
              <a:rPr lang="cs-CZ" sz="1500" dirty="0">
                <a:solidFill>
                  <a:srgbClr val="000099"/>
                </a:solidFill>
              </a:rPr>
              <a:t>turistů</a:t>
            </a:r>
            <a:r>
              <a:rPr lang="cs-CZ" sz="1500" dirty="0" smtClean="0"/>
              <a:t> 2 821,- Kč (osoba/den) – nejvíce za dopravu (24 %) a ubytování (20 %)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500" dirty="0" smtClean="0"/>
              <a:t>výdaje </a:t>
            </a:r>
            <a:r>
              <a:rPr lang="cs-CZ" sz="1500" dirty="0" smtClean="0">
                <a:solidFill>
                  <a:schemeClr val="accent2">
                    <a:lumMod val="75000"/>
                  </a:schemeClr>
                </a:solidFill>
              </a:rPr>
              <a:t>jednodenních návštěvníků</a:t>
            </a:r>
            <a:r>
              <a:rPr lang="cs-CZ" sz="1500" dirty="0" smtClean="0"/>
              <a:t>: 1 582,- Kč (osoba/den) – nejvíce za nákup zboží (60 %)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001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1"/>
          <p:cNvSpPr txBox="1">
            <a:spLocks/>
          </p:cNvSpPr>
          <p:nvPr/>
        </p:nvSpPr>
        <p:spPr bwMode="auto">
          <a:xfrm>
            <a:off x="323528" y="985292"/>
            <a:ext cx="504056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cs-CZ" sz="2200" b="1" dirty="0" smtClean="0">
                <a:solidFill>
                  <a:srgbClr val="000099"/>
                </a:solidFill>
                <a:latin typeface="Arial" charset="0"/>
              </a:rPr>
              <a:t>Aktuální statistická data ČSÚ</a:t>
            </a:r>
            <a:endParaRPr lang="cs-CZ" sz="2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489348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I. Satelitní účet cestovního ruchu ČR (TSA)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Ú</a:t>
            </a:r>
            <a:r>
              <a:rPr kumimoji="0" lang="cs-CZ" sz="6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čel a přínosy TSA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6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Vymezení odvětví CR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Charakteristická odvětví </a:t>
            </a:r>
            <a:r>
              <a:rPr lang="cs-CZ" sz="68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(doprava, stravování, ubytování, CK/CA)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Související odvětví </a:t>
            </a:r>
            <a:r>
              <a:rPr lang="cs-CZ" sz="68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(maloobchod, telekomunikace, výroba map, suvenýrů aj.)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Nespecifická odvětví </a:t>
            </a:r>
            <a:r>
              <a:rPr lang="cs-CZ" sz="68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(nejsou pro CR významná)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6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Odhad finančního přínosu CR pro ekonomiku 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Odhad podílu CR na zaměstnanosti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Odhad investic do CR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Mezinárodní srovnatelnost </a:t>
            </a:r>
            <a:endParaRPr kumimoji="0" lang="cs-CZ" sz="6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endParaRPr lang="cs-CZ" sz="6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94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encrypted-tbn1.gstatic.com/images?q=tbn:ANd9GcT652H3VdRUgisePhbXtZ1ASwomY2ZznfRfmrLq38opa52rjgyoy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4110" y="2761150"/>
            <a:ext cx="3830178" cy="2400606"/>
          </a:xfrm>
          <a:prstGeom prst="rect">
            <a:avLst/>
          </a:prstGeom>
          <a:noFill/>
        </p:spPr>
      </p:pic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985292"/>
            <a:ext cx="8785670" cy="4320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I. Satelitní účet cestovního ruchu ČR (TSA)</a:t>
            </a:r>
            <a:endParaRPr lang="cs-CZ" sz="6800" dirty="0" smtClean="0">
              <a:latin typeface="Arial" charset="0"/>
              <a:cs typeface="Arial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2771800" y="38656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>
          <a:xfrm>
            <a:off x="323528" y="1417340"/>
            <a:ext cx="5040560" cy="10081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Výsledky za rok 2012</a:t>
            </a:r>
          </a:p>
          <a:p>
            <a:pPr marL="457200" lvl="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Počet návštěvníků/cest (1denní / turisté)</a:t>
            </a:r>
          </a:p>
          <a:p>
            <a:pPr marL="457200" lvl="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Výdaje/spotřeba návštěvníků</a:t>
            </a:r>
          </a:p>
        </p:txBody>
      </p:sp>
      <p:sp>
        <p:nvSpPr>
          <p:cNvPr id="11" name="Zástupný symbol pro obsah 1"/>
          <p:cNvSpPr txBox="1">
            <a:spLocks/>
          </p:cNvSpPr>
          <p:nvPr/>
        </p:nvSpPr>
        <p:spPr>
          <a:xfrm>
            <a:off x="395536" y="3145532"/>
            <a:ext cx="2232248" cy="16561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Příjezdový CR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latin typeface="Arial" charset="0"/>
                <a:cs typeface="Arial" charset="0"/>
              </a:rPr>
              <a:t>24 mil. cest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1denní 61 %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119 mld. Kč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Turisté 84 mld. Kč</a:t>
            </a:r>
          </a:p>
        </p:txBody>
      </p:sp>
      <p:sp>
        <p:nvSpPr>
          <p:cNvPr id="13" name="Šipka doprava 12"/>
          <p:cNvSpPr/>
          <p:nvPr/>
        </p:nvSpPr>
        <p:spPr>
          <a:xfrm rot="20625611">
            <a:off x="5680903" y="2788288"/>
            <a:ext cx="576064" cy="2880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obsah 1"/>
          <p:cNvSpPr txBox="1">
            <a:spLocks/>
          </p:cNvSpPr>
          <p:nvPr/>
        </p:nvSpPr>
        <p:spPr>
          <a:xfrm>
            <a:off x="3995936" y="3073524"/>
            <a:ext cx="2376264" cy="1584176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Domácí CR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latin typeface="Arial" charset="0"/>
                <a:cs typeface="Arial" charset="0"/>
              </a:rPr>
              <a:t>76 mil. cest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1denní 62 %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92 mld. Kč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Turisté 62 mld. Kč </a:t>
            </a:r>
          </a:p>
        </p:txBody>
      </p:sp>
      <p:sp>
        <p:nvSpPr>
          <p:cNvPr id="15" name="Zástupný symbol pro obsah 1"/>
          <p:cNvSpPr txBox="1">
            <a:spLocks/>
          </p:cNvSpPr>
          <p:nvPr/>
        </p:nvSpPr>
        <p:spPr>
          <a:xfrm>
            <a:off x="6588224" y="1849388"/>
            <a:ext cx="2304256" cy="16561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Výjezdový CR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latin typeface="Arial" charset="0"/>
                <a:cs typeface="Arial" charset="0"/>
              </a:rPr>
              <a:t>11 mil. cest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Turisté 72 %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63 mld. Kč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Turisté  45 mld. Kč</a:t>
            </a:r>
          </a:p>
        </p:txBody>
      </p:sp>
    </p:spTree>
    <p:extLst>
      <p:ext uri="{BB962C8B-B14F-4D97-AF65-F5344CB8AC3E}">
        <p14:creationId xmlns:p14="http://schemas.microsoft.com/office/powerpoint/2010/main" val="40151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00011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I. Satelitní účet cestovního ruchu ČR (TSA)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Výsledky za rok 2012</a:t>
            </a:r>
          </a:p>
          <a:p>
            <a:pPr marL="457200" lvl="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cs typeface="Arial" charset="0"/>
              </a:rPr>
              <a:t>Spotřeba vnitřního CR		</a:t>
            </a: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211 mld. Kč</a:t>
            </a:r>
            <a:endParaRPr lang="cs-CZ" sz="6800" dirty="0" smtClean="0"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6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charset="0"/>
              </a:rPr>
              <a:t>Podíl CR na HDP		</a:t>
            </a:r>
            <a:r>
              <a:rPr kumimoji="0" lang="cs-CZ" sz="68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Arial" charset="0"/>
              </a:rPr>
              <a:t>2,7 %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dirty="0" smtClean="0">
                <a:cs typeface="Arial" charset="0"/>
              </a:rPr>
              <a:t>Podíl na zaměstnanosti		</a:t>
            </a: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4,6 %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3428992" y="228599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428992" y="192880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Chart 2"/>
          <p:cNvGraphicFramePr>
            <a:graphicFrameLocks/>
          </p:cNvGraphicFramePr>
          <p:nvPr/>
        </p:nvGraphicFramePr>
        <p:xfrm>
          <a:off x="3500430" y="2786062"/>
          <a:ext cx="514353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Šipka doprava 7"/>
          <p:cNvSpPr/>
          <p:nvPr/>
        </p:nvSpPr>
        <p:spPr>
          <a:xfrm>
            <a:off x="3428992" y="257174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00034" y="3000376"/>
            <a:ext cx="271464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700" dirty="0" smtClean="0">
                <a:solidFill>
                  <a:srgbClr val="C00000"/>
                </a:solidFill>
              </a:rPr>
              <a:t>Cestovní ruch</a:t>
            </a:r>
          </a:p>
          <a:p>
            <a:pPr algn="ctr"/>
            <a:endParaRPr lang="cs-CZ" sz="800" dirty="0" smtClean="0">
              <a:solidFill>
                <a:srgbClr val="C00000"/>
              </a:solidFill>
            </a:endParaRPr>
          </a:p>
          <a:p>
            <a:pPr algn="ctr"/>
            <a:r>
              <a:rPr lang="cs-CZ" sz="1500" dirty="0" smtClean="0">
                <a:solidFill>
                  <a:srgbClr val="C00000"/>
                </a:solidFill>
              </a:rPr>
              <a:t>zaměstnává </a:t>
            </a:r>
            <a:r>
              <a:rPr lang="cs-CZ" sz="1500" b="1" dirty="0" smtClean="0">
                <a:solidFill>
                  <a:srgbClr val="C00000"/>
                </a:solidFill>
              </a:rPr>
              <a:t>231 tis. </a:t>
            </a:r>
            <a:r>
              <a:rPr lang="cs-CZ" sz="1500" dirty="0" smtClean="0">
                <a:solidFill>
                  <a:srgbClr val="C00000"/>
                </a:solidFill>
              </a:rPr>
              <a:t>osob </a:t>
            </a:r>
          </a:p>
          <a:p>
            <a:pPr algn="ctr"/>
            <a:r>
              <a:rPr lang="cs-CZ" sz="1500" dirty="0" smtClean="0">
                <a:cs typeface="Arial" charset="0"/>
              </a:rPr>
              <a:t>(pohostinství téměř 70 tis., ubytovací služby 41 tis., CK/CA 12 tis.)</a:t>
            </a:r>
          </a:p>
          <a:p>
            <a:pPr algn="ctr"/>
            <a:endParaRPr lang="cs-CZ" sz="1500" dirty="0" smtClean="0">
              <a:cs typeface="Arial" charset="0"/>
            </a:endParaRPr>
          </a:p>
          <a:p>
            <a:pPr algn="ctr"/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tvoří </a:t>
            </a:r>
            <a:r>
              <a:rPr lang="cs-CZ" sz="1500" b="1" dirty="0" smtClean="0">
                <a:solidFill>
                  <a:srgbClr val="C00000"/>
                </a:solidFill>
                <a:cs typeface="Arial" charset="0"/>
              </a:rPr>
              <a:t>228 tis. </a:t>
            </a:r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pracovních míst </a:t>
            </a:r>
            <a:r>
              <a:rPr lang="cs-CZ" sz="1500" dirty="0" smtClean="0">
                <a:cs typeface="Arial" charset="0"/>
              </a:rPr>
              <a:t>(plná pracovní doba + druhá zaměstnání)</a:t>
            </a:r>
          </a:p>
        </p:txBody>
      </p:sp>
    </p:spTree>
    <p:extLst>
      <p:ext uri="{BB962C8B-B14F-4D97-AF65-F5344CB8AC3E}">
        <p14:creationId xmlns:p14="http://schemas.microsoft.com/office/powerpoint/2010/main" val="31800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985292"/>
            <a:ext cx="8785670" cy="4320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I. Satelitní účet cestovního ruchu ČR (TSA)</a:t>
            </a:r>
            <a:endParaRPr lang="cs-CZ" sz="6800" dirty="0" smtClean="0">
              <a:latin typeface="Arial" charset="0"/>
              <a:cs typeface="Arial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14348" y="1928806"/>
            <a:ext cx="2049568" cy="53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cs-CZ" sz="1400" dirty="0">
                <a:solidFill>
                  <a:srgbClr val="000099"/>
                </a:solidFill>
                <a:latin typeface="+mn-lt"/>
              </a:rPr>
              <a:t>Význam  cestovního ruchu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627784" y="1921396"/>
            <a:ext cx="1324205" cy="47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cs-CZ" sz="1200" i="1" dirty="0">
                <a:solidFill>
                  <a:srgbClr val="000099"/>
                </a:solidFill>
                <a:latin typeface="+mn-lt"/>
              </a:rPr>
              <a:t>Podíl na     zaměstnanosti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779912" y="1921396"/>
            <a:ext cx="1008112" cy="47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cs-CZ" sz="1200" i="1" dirty="0">
                <a:solidFill>
                  <a:srgbClr val="000099"/>
                </a:solidFill>
                <a:latin typeface="+mn-lt"/>
              </a:rPr>
              <a:t>Podíl na     </a:t>
            </a:r>
            <a:r>
              <a:rPr lang="cs-CZ" sz="1200" i="1" dirty="0" smtClean="0">
                <a:solidFill>
                  <a:srgbClr val="000099"/>
                </a:solidFill>
                <a:latin typeface="+mn-lt"/>
              </a:rPr>
              <a:t>HDP</a:t>
            </a:r>
            <a:endParaRPr lang="cs-CZ" sz="1200" i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214414" y="2571748"/>
            <a:ext cx="3643338" cy="2198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/>
          <a:p>
            <a:r>
              <a:rPr lang="cs-CZ" sz="1700" dirty="0" smtClean="0">
                <a:latin typeface="Arial" charset="0"/>
              </a:rPr>
              <a:t> N</a:t>
            </a:r>
            <a:r>
              <a:rPr lang="cs-CZ" sz="1700" dirty="0" smtClean="0">
                <a:latin typeface="+mn-lt"/>
              </a:rPr>
              <a:t>ěmecko	4,6 %	3,2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>
                <a:latin typeface="+mn-lt"/>
              </a:rPr>
              <a:t> </a:t>
            </a:r>
            <a:r>
              <a:rPr lang="cs-CZ" sz="1700" dirty="0" smtClean="0">
                <a:latin typeface="+mn-lt"/>
              </a:rPr>
              <a:t>Rakousko	8,1 %	5,4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 smtClean="0">
                <a:latin typeface="+mn-lt"/>
              </a:rPr>
              <a:t> Polsko		5,0 %	2,0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>
                <a:latin typeface="+mn-lt"/>
              </a:rPr>
              <a:t> </a:t>
            </a:r>
            <a:r>
              <a:rPr lang="cs-CZ" sz="1700" dirty="0" smtClean="0">
                <a:latin typeface="+mn-lt"/>
              </a:rPr>
              <a:t>Španělsko           11,5 %    11,0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>
                <a:latin typeface="+mn-lt"/>
              </a:rPr>
              <a:t> </a:t>
            </a:r>
            <a:r>
              <a:rPr lang="cs-CZ" sz="1700" dirty="0" smtClean="0">
                <a:latin typeface="+mn-lt"/>
              </a:rPr>
              <a:t>Portugalsko	8,2 %	5,6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>
                <a:latin typeface="+mn-lt"/>
              </a:rPr>
              <a:t> </a:t>
            </a:r>
            <a:r>
              <a:rPr lang="cs-CZ" sz="1700" dirty="0" smtClean="0">
                <a:latin typeface="+mn-lt"/>
              </a:rPr>
              <a:t>Kanada		3,9 %	2,2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 smtClean="0">
                <a:latin typeface="+mn-lt"/>
              </a:rPr>
              <a:t> Švédsko		3,7 %	2,9 </a:t>
            </a:r>
            <a:r>
              <a:rPr lang="cs-CZ" sz="1700" dirty="0">
                <a:latin typeface="+mn-lt"/>
              </a:rPr>
              <a:t>%</a:t>
            </a:r>
          </a:p>
          <a:p>
            <a:r>
              <a:rPr lang="cs-CZ" sz="1700" dirty="0">
                <a:latin typeface="+mn-lt"/>
              </a:rPr>
              <a:t> </a:t>
            </a:r>
            <a:r>
              <a:rPr lang="cs-CZ" sz="1700" dirty="0" smtClean="0">
                <a:latin typeface="+mn-lt"/>
              </a:rPr>
              <a:t>Nizozemí	4,4 %	2,9 </a:t>
            </a:r>
            <a:r>
              <a:rPr lang="cs-CZ" sz="1700" dirty="0">
                <a:latin typeface="+mn-lt"/>
              </a:rPr>
              <a:t>%</a:t>
            </a:r>
          </a:p>
        </p:txBody>
      </p:sp>
      <p:sp>
        <p:nvSpPr>
          <p:cNvPr id="11" name="Zástupný symbol pro obsah 1"/>
          <p:cNvSpPr txBox="1">
            <a:spLocks/>
          </p:cNvSpPr>
          <p:nvPr/>
        </p:nvSpPr>
        <p:spPr>
          <a:xfrm>
            <a:off x="357158" y="1417340"/>
            <a:ext cx="5006930" cy="10801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lnSpc>
                <a:spcPct val="120000"/>
              </a:lnSpc>
              <a:defRPr/>
            </a:pPr>
            <a:r>
              <a:rPr lang="cs-CZ" sz="1700" b="1" dirty="0" smtClean="0">
                <a:latin typeface="Arial" charset="0"/>
                <a:cs typeface="Arial" charset="0"/>
              </a:rPr>
              <a:t>Mezinárodní srovnání</a:t>
            </a:r>
          </a:p>
        </p:txBody>
      </p:sp>
      <p:pic>
        <p:nvPicPr>
          <p:cNvPr id="12" name="Picture 9" descr="Germa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71748"/>
            <a:ext cx="356447" cy="224037"/>
          </a:xfrm>
          <a:prstGeom prst="rect">
            <a:avLst/>
          </a:prstGeom>
          <a:noFill/>
        </p:spPr>
      </p:pic>
      <p:pic>
        <p:nvPicPr>
          <p:cNvPr id="13" name="Picture 13" descr="Austr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857500"/>
            <a:ext cx="356447" cy="224037"/>
          </a:xfrm>
          <a:prstGeom prst="rect">
            <a:avLst/>
          </a:prstGeom>
          <a:noFill/>
        </p:spPr>
      </p:pic>
      <p:pic>
        <p:nvPicPr>
          <p:cNvPr id="14" name="Picture 14" descr="Pol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071814"/>
            <a:ext cx="356447" cy="210035"/>
          </a:xfrm>
          <a:prstGeom prst="rect">
            <a:avLst/>
          </a:prstGeom>
          <a:noFill/>
        </p:spPr>
      </p:pic>
      <p:pic>
        <p:nvPicPr>
          <p:cNvPr id="15" name="Picture 15" descr="Sp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3357566"/>
            <a:ext cx="356447" cy="224037"/>
          </a:xfrm>
          <a:prstGeom prst="rect">
            <a:avLst/>
          </a:prstGeom>
          <a:noFill/>
        </p:spPr>
      </p:pic>
      <p:pic>
        <p:nvPicPr>
          <p:cNvPr id="16" name="Picture 17" descr="Portuga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3643318"/>
            <a:ext cx="356447" cy="224037"/>
          </a:xfrm>
          <a:prstGeom prst="rect">
            <a:avLst/>
          </a:prstGeom>
          <a:noFill/>
        </p:spPr>
      </p:pic>
      <p:pic>
        <p:nvPicPr>
          <p:cNvPr id="17" name="Picture 18" descr="Canad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3929070"/>
            <a:ext cx="356447" cy="224037"/>
          </a:xfrm>
          <a:prstGeom prst="rect">
            <a:avLst/>
          </a:prstGeom>
          <a:noFill/>
        </p:spPr>
      </p:pic>
      <p:pic>
        <p:nvPicPr>
          <p:cNvPr id="18" name="Picture 28" descr="D:\Zdenek\TSA\Prezentace\Gify,obrázky\gif\vlajky\Sweden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4214822"/>
            <a:ext cx="356447" cy="210035"/>
          </a:xfrm>
          <a:prstGeom prst="rect">
            <a:avLst/>
          </a:prstGeom>
          <a:noFill/>
        </p:spPr>
      </p:pic>
      <p:pic>
        <p:nvPicPr>
          <p:cNvPr id="19" name="Picture 27" descr="D:\Zdenek\TSA\Prezentace\Gify,obrázky\gif\vlajky\The Netherlands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6" y="4500574"/>
            <a:ext cx="334169" cy="210035"/>
          </a:xfrm>
          <a:prstGeom prst="rect">
            <a:avLst/>
          </a:prstGeom>
          <a:noFill/>
        </p:spPr>
      </p:pic>
      <p:graphicFrame>
        <p:nvGraphicFramePr>
          <p:cNvPr id="20" name="Chart 3"/>
          <p:cNvGraphicFramePr>
            <a:graphicFrameLocks/>
          </p:cNvGraphicFramePr>
          <p:nvPr/>
        </p:nvGraphicFramePr>
        <p:xfrm>
          <a:off x="4860032" y="1345332"/>
          <a:ext cx="4011614" cy="27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429124" y="4071946"/>
            <a:ext cx="4429156" cy="75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/>
          <a:p>
            <a:r>
              <a:rPr lang="cs-CZ" sz="1600" dirty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cs-CZ" sz="1600" dirty="0">
                <a:solidFill>
                  <a:srgbClr val="C00000"/>
                </a:solidFill>
                <a:latin typeface="Arial" charset="0"/>
              </a:rPr>
              <a:t>            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Česká republika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latin typeface="+mn-lt"/>
              </a:rPr>
              <a:t>		4,6 </a:t>
            </a:r>
            <a:r>
              <a:rPr lang="cs-CZ" sz="1600" b="1" dirty="0">
                <a:latin typeface="+mn-lt"/>
              </a:rPr>
              <a:t>%  x  </a:t>
            </a:r>
            <a:r>
              <a:rPr lang="cs-CZ" sz="1600" b="1" dirty="0" smtClean="0">
                <a:latin typeface="+mn-lt"/>
              </a:rPr>
              <a:t>2,7 %</a:t>
            </a:r>
            <a:endParaRPr lang="cs-CZ" sz="1600" b="1" dirty="0">
              <a:latin typeface="+mn-lt"/>
            </a:endParaRPr>
          </a:p>
        </p:txBody>
      </p:sp>
      <p:pic>
        <p:nvPicPr>
          <p:cNvPr id="22" name="Picture 6" descr="Vlajka CZ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2132" y="4143384"/>
            <a:ext cx="357190" cy="223102"/>
          </a:xfrm>
          <a:prstGeom prst="rect">
            <a:avLst/>
          </a:prstGeom>
          <a:noFill/>
        </p:spPr>
      </p:pic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6286512" y="4357698"/>
            <a:ext cx="1500197" cy="537619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blurRad="254000" dist="25400" dir="2700000" algn="ctr" rotWithShape="0">
              <a:srgbClr val="000000">
                <a:alpha val="43137"/>
              </a:srgbClr>
            </a:outerShdw>
          </a:effectLst>
        </p:spPr>
        <p:txBody>
          <a:bodyPr wrap="square" lIns="104306" tIns="52153" rIns="104306" bIns="52153" anchor="ctr">
            <a:spAutoFit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24" name="Elipsa 23"/>
          <p:cNvSpPr/>
          <p:nvPr/>
        </p:nvSpPr>
        <p:spPr>
          <a:xfrm>
            <a:off x="7020272" y="1993404"/>
            <a:ext cx="552694" cy="114528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5" name="Picture 6" descr="Vlajka CZ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01024" y="4143384"/>
            <a:ext cx="357190" cy="223102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>
            <a:off x="5143504" y="4786326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Zaměstnanost</a:t>
            </a:r>
            <a:endParaRPr lang="cs-CZ" sz="16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500958" y="478632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HDP</a:t>
            </a:r>
            <a:endParaRPr lang="cs-CZ" sz="1600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683568" y="2425452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2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2137420"/>
            <a:ext cx="4608512" cy="165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b="1" dirty="0" smtClean="0">
                <a:cs typeface="Arial" charset="0"/>
              </a:rPr>
              <a:t>KAPACITY HUZ – revidovaná data</a:t>
            </a:r>
            <a:endParaRPr lang="cs-CZ" sz="6800" b="1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6800" dirty="0" smtClean="0"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800" dirty="0" smtClean="0">
                <a:cs typeface="Arial" charset="0"/>
              </a:rPr>
              <a:t>Počet</a:t>
            </a: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Pokoje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Lůžka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Stany/karavany</a:t>
            </a: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2411760" y="292950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411760" y="328954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2411760" y="357758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>
          <a:xfrm>
            <a:off x="358330" y="98529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II. Revize dat hromadných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Aktualizace Registru HUZ ČSÚ na základě cenzu MMR 2012</a:t>
            </a:r>
          </a:p>
        </p:txBody>
      </p:sp>
      <p:sp>
        <p:nvSpPr>
          <p:cNvPr id="10" name="Zástupný symbol pro obsah 1"/>
          <p:cNvSpPr txBox="1">
            <a:spLocks/>
          </p:cNvSpPr>
          <p:nvPr/>
        </p:nvSpPr>
        <p:spPr>
          <a:xfrm>
            <a:off x="2915816" y="2497460"/>
            <a:ext cx="1080120" cy="165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2012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10.057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217.000</a:t>
            </a:r>
            <a:endParaRPr lang="cs-CZ" sz="6800" dirty="0" smtClean="0">
              <a:cs typeface="Arial" charset="0"/>
            </a:endParaRP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560.000</a:t>
            </a:r>
            <a:endParaRPr lang="cs-CZ" sz="6800" dirty="0" smtClean="0">
              <a:cs typeface="Arial" charset="0"/>
            </a:endParaRP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50.000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5122" name="AutoShape 2" descr="data:image/jpeg;base64,/9j/4AAQSkZJRgABAQAAAQABAAD/2wCEAAkGBxQTEhQUExMWFhUVGB0UFRYWFxggGBodHhkYGRweHR0YHCgiGxolIBgaIzEhJSkuMC4uGB8zODMtNygtLisBCgoKBQUFDgUFDisZExkrKysrKysrKysrKysrKysrKysrKysrKysrKysrKysrKysrKysrKysrKysrKysrKysrK//AABEIALABHwMBIgACEQEDEQH/xAAbAAEBAQEBAQEBAAAAAAAAAAAABQQDAgEHBv/EADsQAAICAQMCBQMBBQYGAwEAAAECABEDEiExBEEFEyJRYTJxgUIjUpGhsRQVM2LB8AZDotHh8VNzgiT/xAAUAQEAAAAAAAAAAAAAAAAAAAAA/8QAFBEBAAAAAAAAAAAAAAAAAAAAAP/aAAwDAQACEQMRAD8A/cYiICIiAiIgIiICIiAiIgZuv65MK6nNC62BJ/gN9hZ+wM64MyuoZGDKRYINgj8Sd4viYtjyY3AbF9SErujEavq4b07Hbkz5/Z8GTH54Hl2C/mL6WHckkcja97B+YFaJj8J6nzMSsWDE9xW4v0kgcEijXzNbGB9iRF8XzaNZ6csGBKhGthXZwwFHncXx9pR6Dr8eYXja65FEEWL3B3gaoiICIiAiIgIiICIiAiIgIiICIiAiIgIiICIiAiIgInjLkCqWPCgk/Ybya2bqMvpVPJFavMYqx9wAov8AJPG9XzAodR1KJRd1UHYaiBf8Zl/vjDdeYLPAo2e9gVuvzxPODpnfIuTLQ0CkRSSASKZiaFnkAVsPvtQqBP8A7f5j6MDY2pdTPdgWRQpedrPI7T0uDO315VX/AOpNz8+vUB9q/M3KoHAqfYGHH4RiH1IMjXqL5AGYnbeyPgbDYUPacur8UxjUgGsgjGEqlYtQ0hiNJq9x2nTxPqGBx40NPlJGqr0gAliPn2+81dL0640VFFBRQ/7/AHPN/MCR4aw6YOMmIY9RLlsYvHWwCjSoKkChRAs2RzNjdTm035PI2CuNQ22sMAB80T+ZQiBn8PwaMaKeQBdmzfJN/e5wxsB1DhjTMi6PkDUTXuQTv9xN8weL9O7qnlhdSOrjUSOOdx8fxFwN8SVk8UbEwTKjMSCwfEtggc+m9QIsbC+ZRwZ1dQykFTuCIHSIiAiIgIiICIiAiIgIiICIiAiIgJlx+IYy5xgnUCR9LVYAJAYiiQCODNU/nOpxHEjgufNwg9QuTf1qT67BsXQquPpquwXeq6lMa6nYKP8AewA3J+BMmPqM2RdSKiA/SMmrUR7kCtN+2/8ApOPhf7dh1DfTuMKewuix2+s0fsPzK8CY+HqXv9ouHsNADk/NuABftX/jJ1vWua6bIAr5PScl0jJwzLZvWRtp5BPNby9POTGGFMAQeQRY/nAxDwfDt6OO2pq2ogEXRAIBrib5K8o4DjRHJV8lBGAIUepjpIogADbngCVYCIiAiIgT/GVpVygWcLeZVfpoq9fOlmP4m9GBAINg7gjvJ3iHVuWOHHjJJWy+oKq6tQBJ3N+nsDOHTeCHEUOHIVpdLq2plPG6gv6Tt/OBUydQimmZQaLUSLocn7TBj8ZFF2xuuKwFymtJBr1EH1KtnmvmdcfhSWzZP2rsKYuLFAkgBTsoF/f3Jm0oCKIFVVdq9vtA9CJD8PbNj8xEVciLkKYxq06BsaJrdRq7biq37d+o8WZCUfEfMJAx1uj2QLDVtV7gixvzA69Y3/8ARgBG1ZO+wahR+TWoV8k9o6zwfE4e8a292a7kVq9tXzMqZMrZMLPgYMupH3UoAf1KdV3agccEy1Am9N12S8aZMLqW9JYtjI1BCx+liaOk9psXq0IJDqQv1EMKH39pm8X8MGdVBdk0nVa17Ed/gnftPb+F4iUOgDyxSgWBWxAIGzAEAgHgiBpxZVYWpBHuCD/Se5I6pFxZsbYxRyHS+NR9Q7vQ4K3Zb2JHtK8BERAREQEREBERAREQEREBJXVaUzh8gXRlUYVYn6T6m0kHan+OSoB7SrOXU9OuRSjgFWFEH/fPzA94sYUBVAAAoACgB8AT1JXS5XxZVwO3mKyk42P+INNWHrYjcevbfY7yrAREydV4ljxsFZvUeygsQPdgoOlfk7QOHi7aW6dtVVlCkbb6lZNvmyPxftKJNcyH4lm858PkAO6MMuvfQqMGG5Hdqqtz3qecGfJ1DtiyHGvlMpyIvq1/q5aqF1Yo9t4FE+KIa8u8vv5VMB9zdfi7+J5brMpPowGrq3YL+aonT/P47zeBPsCYPCtbtkzHUxAVQthcYBsFTyHvlvt7TqfDeP2uYAG/rO/wSd6+283TnlzKtamC3sLIG/5gcuk6FcZYrqJarLMzHbgWxOws7fJmmYF8VQi0XI491Rq/BNAj7TV03ULkUMpsH+IPcEdiPYwOsRECX4Hk1eYW2ys2rIlEadtK7NuQQv1d95UmTqeh1OMgd0YLp9NVVg7hgfac/Cc7N5oZtWjIUBIANALyB9z29oG+IiAk7xDq3GTHix6VZ7bW+4peQoBBZt75FCzKMz9b0a5VAaxRDAqSGBHsRx7fmBx6Pw/S5yO7ZHI06moADkhQooAn87CbpO6LMyOcWTUdycbtuGXY1f7wsijyFvfeUYCJi8ZwlsLhasDUARYbSdWkjuDVfmccXTNpD4H0hhqCMC2PcCqGxUfYj7QKcTJ0XVMxZXTQy0a1Agg3uPiwRvNcBERAREQEREBERARE5dWrFHCHS5UhWq6NGjR5owJ3iWLzsi412ZCGbKBvj7gKf3mrccVyNxNLdJkP/PYfZcf8rUzz4KVOOwGDE3kDklg9AEG/sPiqqb4E3qOhzEFV6igQR68YJFitipXibOl6VMa6UUKPgc/f3M7RA49P0qIWKKF1nU1Dk8XOXV+Ho+9aXuxkUAOCOCD/AKHYjaa4gTW6p8O+dlbHW7ojDSf8wttj79q3lIGeMrAKS3ABJ+3eZfBkIwpa6btgvsCxIH4BEDbJPiOMf2jAzgFSHxAEA+ptJF32IQ/y95WmbxDoxlTSWK7hgRWxUhhsQQdwIHZnVBuQoFAXQHsBJeRCOqXylINa8xv0MrWo27uCvNcczvh8IQUchbKQNjlOoD3IB2BP2mjpeix470IFvmv6fA3O3zA0REQEg9D13lHJiIOXPYZin/MLffZKAFgmgK3MvGSvCicR8h61fUr2f2t2WNH9QrcWebgdW8SYD1dPlBo0AFaz7WrGvuanjF4jkohunfzAT6FIqtqOt9KnnsexlOIHDo+qGRbAIo6SGBBBHIIP+m07zB1PRkP5uKg/61P05Btz7MANm/B+OfU+JPo9GHJ5hpQGXZSdrYg1Q+D2gafEMGtR6grA6kY9mHG3ccgj2JnTo8+vGj1WtQ1fcAzMfCw9+cTlsEUwAUA80Bwfk2fmcsfR5cQCYSDjNBdZOrEPi71rXAPB71wHbqPFcSv5dlsn7iAs3vwONiDv7j3mbwByTm/ZvjQMAiOKrayR7Ak8DivmfPAukCtmYG/WUBPJINuTsNyxPG1KJYgZ+r6NXokeoAhWBIIv5Ug1xt8Sb0PX5VrE+FndFXUyOpFGwCS5X1Eqdt+xud82rNkZAzJjx1qK7MzEXpB7KAQTW5sbjvr6PoseIEY0VQdzQ52rf34gTfFPE8y42KYWQp6mbJo0hRv+liWJqtuL3lfA5KqSKJAJF3W3uOfvJT9Rkyu+IsuGjVVbuhuit+n1UexqVcGIKqqOFAUfYCoHuIiAiIgIiICIiBgUFepOwrJju+40ECj2IOvnnb7VvmHxRf8ADYEhg6qCO4ZlDA+4I/mBN0BERAREQJXXPkzI+PGtK2rEcjNxVqxCjcgEEdt/jeVAJg6LbPnUH0+jJW2zMGDVW9HSDv3LfihAREQEREBETN1/UlFsDUxIVB7seL9h3J9gYGmRH6/Fmz4QuQFV1OCLpmrSFB4OxZq+AZqfoMjismdq7jENF/F2WH4Inf8Au/H5QxabRQAASbFcEHkEe8DVEnZBkw0V1ZUv1Kd3XjdT+oDkqd/Y9pswdQrqHUgqdwf99/iB1iIgJh8WdwEGNgupwjMRZAIPHbVdDf3m6TfGSx8lRWlsq62Iugp1ivklQL+YGzpemXGuleOSSbJJ3JJPJPvPnXZimN3VdRVSwX3IF1O8w+N6vJfSCeL03q02NVVuTpuB08Ow6VstqZzrZuxJAGwHAAAA+B35mqcekyIyKcdaCo01xVbbdvtO0DD4v0mvGxUftFGrGRWoMvqWj9xX5M64etQprLAAbNe2kjkG6r8zTMzdBjL6ygLbGz7jg1xq2G/OwgTfCP8AiFc+V8YUgAsEa/q01f25B+xluZ+p6JHADKDRsVYIPBoijvMP7XARjxo2VD9NsAUAu1LHntpv5BO0CtEnHxnEt+YTiINFclA/BFEhgaO4lGAiIgIiIHPPhV1KsoYHsf4ybg65cF482StLUjPdFTuo1HZmG4O97WeZWiB5xZAwBUgg8EGwf4T1JWkYeoFDTjzAjb6Tlu+P0kre45rfepVgIiecjhQSTQAsn2AgTG6fX1GQjI6FVQDTVUdZ3sEE3f22959Hh2VgBl6glR/8a6CaFWzAk/NCuPxO3hoJOTJRAyMGUEb0FC2fa6uuwrvc3QJ56HIVCnO2ngkLWQ1/mB2+aE8pi6hBpDI4G6s9hiP3TpFX/n/lKUQJn95shAzYWUEE60t0sdthquvdfifMaZsjNk1NiqhjRgpUigSWAN2TY5BFD5upPhNQIvTeJZszFcYxg4iUzFr+oXsoBvSa5J796M69Zh6jIChXCFPLEuSPahQ9Q51X24nvwHGNDZAK852y/g7L/FQD9yZTgecSkKATZAAJ9/meoiAk0+DIfSWY4rLeVfpBPyN6B3AugfsKpRAmhM2K6PnJd6SayKKGwJ2fvzR35M29N1C5FDqbU8f7PB+J1kjxHD5bK2I+WcraHarWyPSSv790AfnfaBXmXxPpy+NlBAbZlJ4BUhgfwROH935GP7TOxr6RjBSve6Y6j/STvEy/m4+ms5Ey0zF9NgKwJ4A1AgUQR3H2gWvD+oOTEjldJYXV2PwfY8/maJ8ArifYGLqPDxV4/wBm43BWwCRv6lGzD3ucV8TZf8bC6cWy+tN+9j1Ve307SnEDh0nVrkBKng0QQQQfYg7g/ed5JzK+HKcmoHFkYeYCvqT0hQdV7rYG1baiblaAiIgTv+IMYbp8gP7tXX0gkWfxz+JvxrQAu6FWeTDqCCCLBFEGS+k6hsCrjzDZVCrlXUwatjqFWhoA7kjc77QK0REBERAREQOHW9KMiFW+4O1gg2CL7g7zj4f1wdVV2UZa9aWNQI+r08/+5tmTxHpQ6G/Sy+pH7qw4P/cdwSO8DXJHjuUOowKQWyMFZVI1aLtzvxsDvXxNS9eBhTKym2VTpUeoswFKAe9nv+Z88F6bRiW0CsRb7C7O+5HJgbQK2E+xEBERATnnTUrLtuCN+Nx8TpECR4F1ijHjws1ZVGhlb6rA/mO49xK84dZ0q5EZGGze3I+QexHYzEG6nGACqZhVek6WBA5JYkG/xXzAqROHQ9SMmNMgFB1DAfcX2neAiIgJPfCG6lSRvjx2v/7JBP3AX/qM6eLdZ5WPUK1EhFu6tiBwNzV3Q7Az10nR6CWLM7sAGZj7XwBso3PEDVJ3iYHm9PZ/5hpe5Oht/wAf6yjOXUdOrimF1uPcH3BG4PyIEvwfxJ3I1lSH1aSoqmRirLudxVEH7yzJvifhurCExelsdHGVNFa2IB3q1sb++819H1QyKTRUglWVuQR2NbexsdiIHeJFTNnbLky4yHwr6Fx8aqAJZWrc3ai9j7950z9NmzpTlURmBKaW1hLuiwete2+xAvvA2+IdQqISwLX6QoFliQdgO55/n2kjwTLnwoqZldkHpV6vIKX9Spq9N2AQT2uU8HheNGDKCNNlRqbStijSk0O/A7mbYGTF4ghYLbKx3AdGW/tqAv8AE13OefArinVWHswBH85L1p0rkGlxZCWFKaVwFFbbeoCwPcHm4FiZ+vxa8WRf3kZf4giYcXRec/nZQQNIGJbYOosnUSCNLnbYcAUZ1Hg2O+XKd8Zdih97BO/PB2veoGnoOpGTGjj9ahu/cfM0T4BPsBERAREQEERECRk8HbUunKypj3xJQIVtxvf1IAaC9rO/Fb+h6jzEDcHdWHswNMP4iaJK8UxDGw6hQoKkDJ21KaU2RyRsRftUCrERAREQERM/X5NOLIwNUjG/agYHXHmVr0sDRo0QaPsa4M9yPl8IXyrwroyjHpRlZlvuNRH1b+98maEPUtyMeKh7nJZ/6KA/N3A+L0T4lrFkCoOFdbVRzQIIIA9jdCevBOuObEHatVlWq9JIPK3+k7EfeYPE+scooddBB1ZcZIrIg+rQ5IFdyCQaFGrmjF/xFgYWC52Fjy3sE8A+nYnt72PeBWiTVbPl4AwLZ5pshHA2+lPf9XA2hun6nTpGdOCAxxer4b6gur4qv6QHiBPndOAKBZjr35C/TX+ZdW540+9SlMfS+HhW1sxfJWnW1XXsAAAPwJsgIiICRfD+ixZMmd3pshch1J2UD0p6e1qAb7yvmYhSVGogEhbqzWwvtck+BghmOVGXPkAd700QCQAuknZbrffeBXxoFAAAAAoAcAT1EQEREDFm6xtZTGmsgeok6VU0CBdGyQbodp5XpHd1fKy0h1Kig0DwCSd2IBNbDn7R4MS2PzGFHKxyVtsDQQbf5Qv5ub4CIiAiIgIiICIiAiIgJ8dQQQQCDsQeJ9iBKYf2Ykhf2BIJo/4V7E0dtHc1xualWYvGOg87EU+xF3RIN01cqeDPKdY6j9phZQO+Mhx/AU38AYG+JN6vxhAl42Duyk40UEliPcLuBexuq3ngeLlEBz4nVhWsqpKDsW1DbT/Me0Ch1fUDGjO3Ci//AAPkyT1/iGsDE2PJjZ3VSCt2tgkgrakVsd9r+Jox4xmy5C/qXGyhF/RegNqrhm9XO9UKo3KcBERAzdf0GPMunIoYcj3B9wRwZmTz8ZKgecp+glgGX4Y1uO+oC/gylEDB0/iF5PKyL5b8rvauP8rULI7irm+Z+s6UZFo7EHUrDlWHBHz/AF3HBnBOsdPTlRiR+vGpZW/AtlPuCNr5MDfExHxXCPqyKnxk9B/g9TPi67NkBfFjRsd+jUzK7AckDSRubq62o94FWJm6XrA5K6WVgASrijRv2JB4PBmmAmbq+hVyrbq6/S61qHuNwQQfYip86zq9JVFGrI/C3wByzeyj+pA7zi+TNjAZqyr+vQpDL8qATqUe3P34geOm8QZFrOrKy8sFYqw/etVofINV9pRx5AwDKQQRYI4IO4ImHJ4ri4awjbF2UhNxwWNUf/XMx+H9Sw1pgR8mMUuJmNICLBGpjqOMUKIB5IHECv1WcIjOd9IuhyfgfJ4mPMM7rppMeoUXDlivvQKAE/N1959Tw4tRy5Gc2HIBpLBsAL7A1z7ShA8YcQVVUcKAo+wFCe4iAiIgIiICIiAiIgIiICIiAiIgcsfTopJVFBY2xAAJPuSOTsP4TowvY8GfYgc+n6dUXSihVHAAoTpEQEREBERAREQPOTGGFMAR7EXPURAydR4erP5gtcgGkOpN0CTVcEbnYiZOo6zJhdPMZXVg10hBGkAivUbJJqvkStM/U9GmQoXWyh1Ludj+OeO8Dx4f0pUFm3yP6nP9FH+VeB+T3M1xED4RPsRAREQEREBERAR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4" name="AutoShape 4" descr="data:image/jpeg;base64,/9j/4AAQSkZJRgABAQAAAQABAAD/2wCEAAkGBxQTEhQUExMWFhUVGB0UFRYWFxggGBodHhkYGRweHR0YHCgiGxolIBgaIzEhJSkuMC4uGB8zODMtNygtLisBCgoKBQUFDgUFDisZExkrKysrKysrKysrKysrKysrKysrKysrKysrKysrKysrKysrKysrKysrKysrKysrKysrK//AABEIALABHwMBIgACEQEDEQH/xAAbAAEBAQEBAQEBAAAAAAAAAAAABQQDAgEHBv/EADsQAAICAQMCBQMBBQYGAwEAAAECABEDEiExBEEFEyJRYTJxgUIjUpGhsRQVM2LB8AZDotHh8VNzgiT/xAAUAQEAAAAAAAAAAAAAAAAAAAAA/8QAFBEBAAAAAAAAAAAAAAAAAAAAAP/aAAwDAQACEQMRAD8A/cYiICIiAiIgIiICIiAiIgZuv65MK6nNC62BJ/gN9hZ+wM64MyuoZGDKRYINgj8Sd4viYtjyY3AbF9SErujEavq4b07Hbkz5/Z8GTH54Hl2C/mL6WHckkcja97B+YFaJj8J6nzMSsWDE9xW4v0kgcEijXzNbGB9iRF8XzaNZ6csGBKhGthXZwwFHncXx9pR6Dr8eYXja65FEEWL3B3gaoiICIiAiIgIiICIiAiIgIiICIiAiIgIiICIiAiIgInjLkCqWPCgk/Ybya2bqMvpVPJFavMYqx9wAov8AJPG9XzAodR1KJRd1UHYaiBf8Zl/vjDdeYLPAo2e9gVuvzxPODpnfIuTLQ0CkRSSASKZiaFnkAVsPvtQqBP8A7f5j6MDY2pdTPdgWRQpedrPI7T0uDO315VX/AOpNz8+vUB9q/M3KoHAqfYGHH4RiH1IMjXqL5AGYnbeyPgbDYUPacur8UxjUgGsgjGEqlYtQ0hiNJq9x2nTxPqGBx40NPlJGqr0gAliPn2+81dL0640VFFBRQ/7/AHPN/MCR4aw6YOMmIY9RLlsYvHWwCjSoKkChRAs2RzNjdTm035PI2CuNQ22sMAB80T+ZQiBn8PwaMaKeQBdmzfJN/e5wxsB1DhjTMi6PkDUTXuQTv9xN8weL9O7qnlhdSOrjUSOOdx8fxFwN8SVk8UbEwTKjMSCwfEtggc+m9QIsbC+ZRwZ1dQykFTuCIHSIiAiIgIiICIiAiIgIiICIiAiIgJlx+IYy5xgnUCR9LVYAJAYiiQCODNU/nOpxHEjgufNwg9QuTf1qT67BsXQquPpquwXeq6lMa6nYKP8AewA3J+BMmPqM2RdSKiA/SMmrUR7kCtN+2/8ApOPhf7dh1DfTuMKewuix2+s0fsPzK8CY+HqXv9ouHsNADk/NuABftX/jJ1vWua6bIAr5PScl0jJwzLZvWRtp5BPNby9POTGGFMAQeQRY/nAxDwfDt6OO2pq2ogEXRAIBrib5K8o4DjRHJV8lBGAIUepjpIogADbngCVYCIiAiIgT/GVpVygWcLeZVfpoq9fOlmP4m9GBAINg7gjvJ3iHVuWOHHjJJWy+oKq6tQBJ3N+nsDOHTeCHEUOHIVpdLq2plPG6gv6Tt/OBUydQimmZQaLUSLocn7TBj8ZFF2xuuKwFymtJBr1EH1KtnmvmdcfhSWzZP2rsKYuLFAkgBTsoF/f3Jm0oCKIFVVdq9vtA9CJD8PbNj8xEVciLkKYxq06BsaJrdRq7biq37d+o8WZCUfEfMJAx1uj2QLDVtV7gixvzA69Y3/8ARgBG1ZO+wahR+TWoV8k9o6zwfE4e8a292a7kVq9tXzMqZMrZMLPgYMupH3UoAf1KdV3agccEy1Am9N12S8aZMLqW9JYtjI1BCx+liaOk9psXq0IJDqQv1EMKH39pm8X8MGdVBdk0nVa17Ed/gnftPb+F4iUOgDyxSgWBWxAIGzAEAgHgiBpxZVYWpBHuCD/Se5I6pFxZsbYxRyHS+NR9Q7vQ4K3Zb2JHtK8BERAREQEREBERAREQEREBJXVaUzh8gXRlUYVYn6T6m0kHan+OSoB7SrOXU9OuRSjgFWFEH/fPzA94sYUBVAAAoACgB8AT1JXS5XxZVwO3mKyk42P+INNWHrYjcevbfY7yrAREydV4ljxsFZvUeygsQPdgoOlfk7QOHi7aW6dtVVlCkbb6lZNvmyPxftKJNcyH4lm858PkAO6MMuvfQqMGG5Hdqqtz3qecGfJ1DtiyHGvlMpyIvq1/q5aqF1Yo9t4FE+KIa8u8vv5VMB9zdfi7+J5brMpPowGrq3YL+aonT/P47zeBPsCYPCtbtkzHUxAVQthcYBsFTyHvlvt7TqfDeP2uYAG/rO/wSd6+283TnlzKtamC3sLIG/5gcuk6FcZYrqJarLMzHbgWxOws7fJmmYF8VQi0XI491Rq/BNAj7TV03ULkUMpsH+IPcEdiPYwOsRECX4Hk1eYW2ys2rIlEadtK7NuQQv1d95UmTqeh1OMgd0YLp9NVVg7hgfac/Cc7N5oZtWjIUBIANALyB9z29oG+IiAk7xDq3GTHix6VZ7bW+4peQoBBZt75FCzKMz9b0a5VAaxRDAqSGBHsRx7fmBx6Pw/S5yO7ZHI06moADkhQooAn87CbpO6LMyOcWTUdycbtuGXY1f7wsijyFvfeUYCJi8ZwlsLhasDUARYbSdWkjuDVfmccXTNpD4H0hhqCMC2PcCqGxUfYj7QKcTJ0XVMxZXTQy0a1Agg3uPiwRvNcBERAREQEREBERARE5dWrFHCHS5UhWq6NGjR5owJ3iWLzsi412ZCGbKBvj7gKf3mrccVyNxNLdJkP/PYfZcf8rUzz4KVOOwGDE3kDklg9AEG/sPiqqb4E3qOhzEFV6igQR68YJFitipXibOl6VMa6UUKPgc/f3M7RA49P0qIWKKF1nU1Dk8XOXV+Ho+9aXuxkUAOCOCD/AKHYjaa4gTW6p8O+dlbHW7ojDSf8wttj79q3lIGeMrAKS3ABJ+3eZfBkIwpa6btgvsCxIH4BEDbJPiOMf2jAzgFSHxAEA+ptJF32IQ/y95WmbxDoxlTSWK7hgRWxUhhsQQdwIHZnVBuQoFAXQHsBJeRCOqXylINa8xv0MrWo27uCvNcczvh8IQUchbKQNjlOoD3IB2BP2mjpeix470IFvmv6fA3O3zA0REQEg9D13lHJiIOXPYZin/MLffZKAFgmgK3MvGSvCicR8h61fUr2f2t2WNH9QrcWebgdW8SYD1dPlBo0AFaz7WrGvuanjF4jkohunfzAT6FIqtqOt9KnnsexlOIHDo+qGRbAIo6SGBBBHIIP+m07zB1PRkP5uKg/61P05Btz7MANm/B+OfU+JPo9GHJ5hpQGXZSdrYg1Q+D2gafEMGtR6grA6kY9mHG3ccgj2JnTo8+vGj1WtQ1fcAzMfCw9+cTlsEUwAUA80Bwfk2fmcsfR5cQCYSDjNBdZOrEPi71rXAPB71wHbqPFcSv5dlsn7iAs3vwONiDv7j3mbwByTm/ZvjQMAiOKrayR7Ak8DivmfPAukCtmYG/WUBPJINuTsNyxPG1KJYgZ+r6NXokeoAhWBIIv5Ug1xt8Sb0PX5VrE+FndFXUyOpFGwCS5X1Eqdt+xud82rNkZAzJjx1qK7MzEXpB7KAQTW5sbjvr6PoseIEY0VQdzQ52rf34gTfFPE8y42KYWQp6mbJo0hRv+liWJqtuL3lfA5KqSKJAJF3W3uOfvJT9Rkyu+IsuGjVVbuhuit+n1UexqVcGIKqqOFAUfYCoHuIiAiIgIiICIiBgUFepOwrJju+40ECj2IOvnnb7VvmHxRf8ADYEhg6qCO4ZlDA+4I/mBN0BERAREQJXXPkzI+PGtK2rEcjNxVqxCjcgEEdt/jeVAJg6LbPnUH0+jJW2zMGDVW9HSDv3LfihAREQEREBETN1/UlFsDUxIVB7seL9h3J9gYGmRH6/Fmz4QuQFV1OCLpmrSFB4OxZq+AZqfoMjismdq7jENF/F2WH4Inf8Au/H5QxabRQAASbFcEHkEe8DVEnZBkw0V1ZUv1Kd3XjdT+oDkqd/Y9pswdQrqHUgqdwf99/iB1iIgJh8WdwEGNgupwjMRZAIPHbVdDf3m6TfGSx8lRWlsq62Iugp1ivklQL+YGzpemXGuleOSSbJJ3JJPJPvPnXZimN3VdRVSwX3IF1O8w+N6vJfSCeL03q02NVVuTpuB08Ow6VstqZzrZuxJAGwHAAAA+B35mqcekyIyKcdaCo01xVbbdvtO0DD4v0mvGxUftFGrGRWoMvqWj9xX5M64etQprLAAbNe2kjkG6r8zTMzdBjL6ygLbGz7jg1xq2G/OwgTfCP8AiFc+V8YUgAsEa/q01f25B+xluZ+p6JHADKDRsVYIPBoijvMP7XARjxo2VD9NsAUAu1LHntpv5BO0CtEnHxnEt+YTiINFclA/BFEhgaO4lGAiIgIiIHPPhV1KsoYHsf4ybg65cF482StLUjPdFTuo1HZmG4O97WeZWiB5xZAwBUgg8EGwf4T1JWkYeoFDTjzAjb6Tlu+P0kre45rfepVgIiecjhQSTQAsn2AgTG6fX1GQjI6FVQDTVUdZ3sEE3f22959Hh2VgBl6glR/8a6CaFWzAk/NCuPxO3hoJOTJRAyMGUEb0FC2fa6uuwrvc3QJ56HIVCnO2ngkLWQ1/mB2+aE8pi6hBpDI4G6s9hiP3TpFX/n/lKUQJn95shAzYWUEE60t0sdthquvdfifMaZsjNk1NiqhjRgpUigSWAN2TY5BFD5upPhNQIvTeJZszFcYxg4iUzFr+oXsoBvSa5J796M69Zh6jIChXCFPLEuSPahQ9Q51X24nvwHGNDZAK852y/g7L/FQD9yZTgecSkKATZAAJ9/meoiAk0+DIfSWY4rLeVfpBPyN6B3AugfsKpRAmhM2K6PnJd6SayKKGwJ2fvzR35M29N1C5FDqbU8f7PB+J1kjxHD5bK2I+WcraHarWyPSSv790AfnfaBXmXxPpy+NlBAbZlJ4BUhgfwROH935GP7TOxr6RjBSve6Y6j/STvEy/m4+ms5Ey0zF9NgKwJ4A1AgUQR3H2gWvD+oOTEjldJYXV2PwfY8/maJ8ArifYGLqPDxV4/wBm43BWwCRv6lGzD3ucV8TZf8bC6cWy+tN+9j1Ve307SnEDh0nVrkBKng0QQQQfYg7g/ed5JzK+HKcmoHFkYeYCvqT0hQdV7rYG1baiblaAiIgTv+IMYbp8gP7tXX0gkWfxz+JvxrQAu6FWeTDqCCCLBFEGS+k6hsCrjzDZVCrlXUwatjqFWhoA7kjc77QK0REBERAREQOHW9KMiFW+4O1gg2CL7g7zj4f1wdVV2UZa9aWNQI+r08/+5tmTxHpQ6G/Sy+pH7qw4P/cdwSO8DXJHjuUOowKQWyMFZVI1aLtzvxsDvXxNS9eBhTKym2VTpUeoswFKAe9nv+Z88F6bRiW0CsRb7C7O+5HJgbQK2E+xEBERATnnTUrLtuCN+Nx8TpECR4F1ijHjws1ZVGhlb6rA/mO49xK84dZ0q5EZGGze3I+QexHYzEG6nGACqZhVek6WBA5JYkG/xXzAqROHQ9SMmNMgFB1DAfcX2neAiIgJPfCG6lSRvjx2v/7JBP3AX/qM6eLdZ5WPUK1EhFu6tiBwNzV3Q7Az10nR6CWLM7sAGZj7XwBso3PEDVJ3iYHm9PZ/5hpe5Oht/wAf6yjOXUdOrimF1uPcH3BG4PyIEvwfxJ3I1lSH1aSoqmRirLudxVEH7yzJvifhurCExelsdHGVNFa2IB3q1sb++819H1QyKTRUglWVuQR2NbexsdiIHeJFTNnbLky4yHwr6Fx8aqAJZWrc3ai9j7950z9NmzpTlURmBKaW1hLuiwete2+xAvvA2+IdQqISwLX6QoFliQdgO55/n2kjwTLnwoqZldkHpV6vIKX9Spq9N2AQT2uU8HheNGDKCNNlRqbStijSk0O/A7mbYGTF4ghYLbKx3AdGW/tqAv8AE13OefArinVWHswBH85L1p0rkGlxZCWFKaVwFFbbeoCwPcHm4FiZ+vxa8WRf3kZf4giYcXRec/nZQQNIGJbYOosnUSCNLnbYcAUZ1Hg2O+XKd8Zdih97BO/PB2veoGnoOpGTGjj9ahu/cfM0T4BPsBERAREQEERECRk8HbUunKypj3xJQIVtxvf1IAaC9rO/Fb+h6jzEDcHdWHswNMP4iaJK8UxDGw6hQoKkDJ21KaU2RyRsRftUCrERAREQERM/X5NOLIwNUjG/agYHXHmVr0sDRo0QaPsa4M9yPl8IXyrwroyjHpRlZlvuNRH1b+98maEPUtyMeKh7nJZ/6KA/N3A+L0T4lrFkCoOFdbVRzQIIIA9jdCevBOuObEHatVlWq9JIPK3+k7EfeYPE+scooddBB1ZcZIrIg+rQ5IFdyCQaFGrmjF/xFgYWC52Fjy3sE8A+nYnt72PeBWiTVbPl4AwLZ5pshHA2+lPf9XA2hun6nTpGdOCAxxer4b6gur4qv6QHiBPndOAKBZjr35C/TX+ZdW540+9SlMfS+HhW1sxfJWnW1XXsAAAPwJsgIiICRfD+ixZMmd3pshch1J2UD0p6e1qAb7yvmYhSVGogEhbqzWwvtck+BghmOVGXPkAd700QCQAuknZbrffeBXxoFAAAAAoAcAT1EQEREDFm6xtZTGmsgeok6VU0CBdGyQbodp5XpHd1fKy0h1Kig0DwCSd2IBNbDn7R4MS2PzGFHKxyVtsDQQbf5Qv5ub4CIiAiIgIiICIiAiIgJ8dQQQQCDsQeJ9iBKYf2Ykhf2BIJo/4V7E0dtHc1xualWYvGOg87EU+xF3RIN01cqeDPKdY6j9phZQO+Mhx/AU38AYG+JN6vxhAl42Duyk40UEliPcLuBexuq3ngeLlEBz4nVhWsqpKDsW1DbT/Me0Ch1fUDGjO3Ci//AAPkyT1/iGsDE2PJjZ3VSCt2tgkgrakVsd9r+Jox4xmy5C/qXGyhF/RegNqrhm9XO9UKo3KcBERAzdf0GPMunIoYcj3B9wRwZmTz8ZKgecp+glgGX4Y1uO+oC/gylEDB0/iF5PKyL5b8rvauP8rULI7irm+Z+s6UZFo7EHUrDlWHBHz/AF3HBnBOsdPTlRiR+vGpZW/AtlPuCNr5MDfExHxXCPqyKnxk9B/g9TPi67NkBfFjRsd+jUzK7AckDSRubq62o94FWJm6XrA5K6WVgASrijRv2JB4PBmmAmbq+hVyrbq6/S61qHuNwQQfYip86zq9JVFGrI/C3wByzeyj+pA7zi+TNjAZqyr+vQpDL8qATqUe3P34geOm8QZFrOrKy8sFYqw/etVofINV9pRx5AwDKQQRYI4IO4ImHJ4ri4awjbF2UhNxwWNUf/XMx+H9Sw1pgR8mMUuJmNICLBGpjqOMUKIB5IHECv1WcIjOd9IuhyfgfJ4mPMM7rppMeoUXDlivvQKAE/N1959Tw4tRy5Gc2HIBpLBsAL7A1z7ShA8YcQVVUcKAo+wFCe4iAiIgIiICIiAiIgIiICIiAiIgcsfTopJVFBY2xAAJPuSOTsP4TowvY8GfYgc+n6dUXSihVHAAoTpEQEREBERAREQPOTGGFMAR7EXPURAydR4erP5gtcgGkOpN0CTVcEbnYiZOo6zJhdPMZXVg10hBGkAivUbJJqvkStM/U9GmQoXWyh1Ludj+OeO8Dx4f0pUFm3yP6nP9FH+VeB+T3M1xED4RPsRAREQEREBERAR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Zástupný symbol pro obsah 1"/>
          <p:cNvSpPr txBox="1">
            <a:spLocks/>
          </p:cNvSpPr>
          <p:nvPr/>
        </p:nvSpPr>
        <p:spPr>
          <a:xfrm>
            <a:off x="4067944" y="2497460"/>
            <a:ext cx="1080120" cy="165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2013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9.972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216.000</a:t>
            </a:r>
            <a:endParaRPr lang="cs-CZ" sz="6800" dirty="0" smtClean="0">
              <a:cs typeface="Arial" charset="0"/>
            </a:endParaRP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559.000</a:t>
            </a:r>
            <a:endParaRPr lang="cs-CZ" sz="6800" dirty="0" smtClean="0">
              <a:cs typeface="Arial" charset="0"/>
            </a:endParaRP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50.000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29" name="Šipka doprava 28"/>
          <p:cNvSpPr/>
          <p:nvPr/>
        </p:nvSpPr>
        <p:spPr>
          <a:xfrm>
            <a:off x="2411760" y="393762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ástupný symbol pro obsah 1"/>
          <p:cNvSpPr txBox="1">
            <a:spLocks/>
          </p:cNvSpPr>
          <p:nvPr/>
        </p:nvSpPr>
        <p:spPr>
          <a:xfrm>
            <a:off x="5796136" y="2569468"/>
            <a:ext cx="2592288" cy="10801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Z pohledu </a:t>
            </a:r>
            <a:r>
              <a:rPr lang="cs-CZ" sz="1500" b="1" dirty="0" smtClean="0">
                <a:cs typeface="Arial" charset="0"/>
              </a:rPr>
              <a:t>kategorie</a:t>
            </a:r>
            <a:r>
              <a:rPr lang="cs-CZ" sz="1500" dirty="0" smtClean="0">
                <a:cs typeface="Arial" charset="0"/>
              </a:rPr>
              <a:t> HUZ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dominují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penziony a H***</a:t>
            </a: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45720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15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4" name="Zástupný symbol pro obsah 1"/>
          <p:cNvSpPr txBox="1">
            <a:spLocks/>
          </p:cNvSpPr>
          <p:nvPr/>
        </p:nvSpPr>
        <p:spPr>
          <a:xfrm>
            <a:off x="5796136" y="3865612"/>
            <a:ext cx="2592288" cy="10801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Z pohledu </a:t>
            </a:r>
            <a:r>
              <a:rPr lang="cs-CZ" sz="1500" b="1" dirty="0" smtClean="0">
                <a:cs typeface="Arial" charset="0"/>
              </a:rPr>
              <a:t>krajů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dominují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Praha, JČ, HK</a:t>
            </a: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45720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15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7170" name="AutoShape 2" descr="data:image/jpeg;base64,/9j/4AAQSkZJRgABAQAAAQABAAD/2wCEAAkGBwgHEhMIBwgWFhUWDRwWGBcVGB0ZHhggGx0cIhsdJRsgHSghHhwmIBsaLT0iJyksLi46FyQ/RDc4OCgtLisBCgoKBQUFDgUFDisZExkrKysrKysrKysrKysrKysrKysrKysrKysrKysrKysrKysrKysrKysrKysrKysrKysrK//AABEIAMwAzAMBIgACEQEDEQH/xAAcAAADAQEBAQEBAAAAAAAAAAAABwgFBgQCAwH/xABLEAABAgMCBgsMBwgDAQAAAAABAAIDBAUGEQcSITFx0ggWFzQ1QVVWdJOyExgiUWFzgZGUscPTU1R1kqOz0RQVIzJScoShQkNigv/EABQBAQAAAAAAAAAAAAAAAAAAAAD/xAAUEQEAAAAAAAAAAAAAAAAAAAAA/9oADAMBAAIRAxEAPwBGoQhAIQhAIQvRTmSsSLCZUIjmwjGaIjmi8taSMYgcZAvQedOfABY6XqHdq9VJVr2C+DDa9oIJuBe645DcCBf5SuvoeCCw0WGyagiJMMc0Oa90U3OHEfAxQfUmFSaZJ0eEyQpsuGQ2C5rRmF5vPrJJ9KCT8JNmjZWfjU9rf4ZPdIXlY6+71EEf/K5dWNaeyFCtTi/vuRDywENN5aQDnF4IPElJhRwdWMsvKvnoE1FhRSLoMLHDw9144iMa4Djvyf6QJRC0rOS9MmpmDL1yZdDgOiXRHsuvaOI5QQMt2W43Ki6XgdsTDa2KJd8YEAhzopIIOY+Dc0j0IOZwG2FkpqTjVesyjX/tAdChh7QbmC8OcLxkJdfl/wDKUFrqFGs3OR6RH/64lwP9TTlafS0hWLJSkCRhslJSEGsYwNa0ZgALgFg2msNZ21DxMVmQx3hmKHBzmm4EkC9pHjPrQSAhNzC3YSyNkoIi0+citmHuHc4JcHgtv8InJjAAcd+fJo4CxNPo1Um4claKddBgvvGOy4XO/wCIJIIAJ47v1QYSoPBbg6kZikvfV5ZpiTkPGDnNBMNhH8Mg8X9WTxhdBIYHbFytzjIuiHxxIjjf6AQP9LvobGwwGQ23AC4AcQCCKqvTo9IjxadNtufCiuY7S03X6Dn9K8arm0WDuzFpIhnapTr4jgL3tc5hNwuF9xF+S71JJYX7HWXsj3OFRp2IZh773QXODg1lx8K/FvBvuuvOXL4kCzQhCAQhCAQhCAQhCAQheqVp09N5ZSSiP/sY53uCDyoWltfrXI8fqn6qNr9a5Hj9U/VQMjABaKrQpsUCG7Gl3sc9zXf9ZA/mbpNwIzZb9NEqeMBsqaFNTFRrctFhYspczGhP8K9wxgPBynIMi6S12Fa0Bd3CylnIwaDlixoLyXeQMuyDyk35cwzoG/MPcxrnwxeQ0kA8ZuyKN7U2gqVpZh9Rq8S95yAZgwDM0DiAy+sqibH4SzVgJa0FEjy0TNjdyiGE704t7dByeVIO0lAqRm5l0lTIzoZmnljhCfcQXG67wcyDm079jxaOqzESJQIzsaAyAYjSc8M4wGKD/SbybvIlFtfrXI8fqn6qbOAww7MtnZ6tQIsNxawNaYMQucBjHwQG5TecyB8LPtDOx6dKzE9Jwg58OWe9rTmcWtJA9YSltJhYtQ+IGWbsxFbDa/K6NBiOdEH9oAxR6SdGZdZZvCDAr8J0tWaVHlYhhkEPhPLDk4n4v+jd6UE0Vqrz1cjPqNTjl8R7ryT/AKAHEB4l4VrTFnaux7mwaVHLQ8gHuT8ovyH+VfntfrXI8fqn6qB5bHu0VUqkGNS55+NDl2s7m434wDsbwL+NoDcniTfSVwMTkvZORmY9Xl4zYjpq/uYgxC8gNAFwDcoz5cy/KsYWbXPjNfR7KxGwWuytiwojnRB5SBc3QL9JQNC3tWnaFITNTpkNrokOFeMbMMoBPluBJu8ikOfnZmoxHzk9GL4j3lznOykkqmG2ykbVyMxJ1CnR5aI+Ue10OJCeQSWnI1+Lc7LoPkU47X61yPH6p+qgzULS2v1rkeP1T9Vfx1BrLPCfSY4HlhP/AEQZyF9PY+GcWIwg+Ii5fKAQhCAWhQaNP2gjsptLgF8R5yDiA43E8TR41nql8BlkodEkhVpiH/HmWhxJ/wCLP+DR4r850jxBB+9iMEdCs81sepQxMx85c8eA0/8Almb0m86MyYcOGyEBDhMAAzAC4D0L6XkqFTp9Lb3WpT0OE2+7GivawetxCD1oWHtzsrzlk/aIWsjbnZXnLJ+0QtZBuIWHtzsrzlk/aIWsjbnZXnLJ+0QtZBuIWHtzsrzlk/aIWsjbnZXnLJ+0QtZBuIWHtzsrzlk/aIWsjbnZXnLJ+0QtZBuIWHtzsrzlk/aIWsjbnZXnLJ+0QtZBuIWHtzsrzlk/aIWsjbnZXnLJ+0QtZBuIWHtzsrzlk/aIWsjbnZXnLJ+0QtZBuIWHtzsrzlk/aIWsjbnZXnLJ+0QtZBuIWHtzsrzlk/aIWsvuBayzcy4QZe0Eq5xNwa2PDJOgB15QfpXLOUevtMGr05kQEZyPCGhwyj0FIDCfgoj2XBqlFc6LLX+EDlfC03fzM8vFx+NUpnXxGhQ47TBjMDmuaQQcoIOcIIfQupwlWX2pz0Wnwge5Hw4ROXwXZhfxkG8ehcsgFbspLslIbJaF/KyGGjQ0XD3KJGZxpVwoPzmYzZdjo8TM1hcdAF5Ub2otFULTzD6lUopJc44rb8jG8TR4gFX9b3vH6M/slRSgEL9IEGLMObAgQy5znBrWgXkkm4ADjJK3tolrebcz1L/0Qc6hdFtEtbzbmepf+iNolrebcz1L/wBEHOoW5N2OtLJMdNTdBmGMY3Gc50JwDQOMm7IFhoBC9EjJTVRiNlJGXdEiONzWMBJOS/IB5AtraJa3m3M9S/8ARBzqF0W0S1vNuZ6l/wCiNolrebcz1L/0Qc6hbFRsraClwzN1Kix4cMEAvfDc0C83DKR41joBC9dMpk/V3/stLk3xX4pdiw2lxuGc3DiWvtEtbzbmepf+iDnULotolrebcz1L/wBEbRLW825nqX/og51C1arZyt0Zoj1akxoTS7FDojHNBNxN15Ge4H1LKQUJse7UTtUhR6NUIpf3ANdDc43kNdeC2/xAgXf3eRN9IHY1b4nOjM7RT+QIjZMS7GvkJkDK6HGYdDTDI7ZSTTz2TOanaY/wUjEH0zONKuFQ8zONKuFB4q3veP0Z/ZKilWtW97x+jP7JUUoNeyG/5L7Qg/mNVmKM7Ib/AJL7Qg/mNVmIBCEIOYwm8FT3Q3+5SGq8wm8FT3Q3+5SGg7HBBwxJeed2HqslJuCDhiS887sPVZIBCEIF9h24Hj+ehdtql1VFh24Hj+ehdtql1Ay9j7wr/hxPe1Uwpn2PvCv+HE97VTCAQhCBSbJHeEt9oD8uIp3VEbJHeEt9oD8uIp3QOXY1b4nOjM7RT+SB2NW+JzozO0U/kCP2TOanaY/wUjE89kzmp2mP8FIxB9MzjSrhUPMzjSrhQeKt73j9Gf2SopVrVve8foz+yVFKDSs1MQpSclZmZfisZOQ3uJ4g17ST6AFUO6jYnl9n3X6qkxCCs91GxPL7Puv1UbqNieX2fdfqqTEIKUt7hDslUqdNyUjWmOiPlXNa0NflJzDK25TWhCDp8GlRk6TU5WfqMcMhsiOLnG8geA4cQvzkKjN1GxPL7Puv1VJiEFZ7qNieX2fdfqo3UbE8vs+6/VUmIQUBhdt1ZiuUyLIUqrNiRHRIZDQHAm54JztAzKf0IQd3gZrVNoFR/baxNCHD/ZXtxiCcpxbhkB8SfG6jYnl9n3X6qkxCCs91GxPL7Puv1UbqNieX2fdfqqTEIHXhythZ+0UnAlqLU2xXtnA4gBwuGI8X5QOMj1pKIQgcuxq3xOdGZ2in8kDsat8TnRmdop/IEfsmc1O0x/gpGJ57JnNTtMf4KRiD6ZnGlXCoeZnGlXCg8Vb3vH6M/slRSrWre94/Rn9kqKUH7SctGnYjJSWZe+JEDGi8C8uNwF5yDKeNdnuRW75C/GgfMXO2Q3/JfaEH8xqsxBKu5FbvkL8aB8xG5FbvkL8aB8xVUhBJdTwY2xpUKJPz9HxYcNhc93dYJuAzm4RCT6AuQVeYTeCp7ob/AHKQ0Hto9Lna1GZTqZBx4sQ3NbeG33AnO4gDIDnK6zcit3yF+NA+YvPgg4YkvPO7D1WSCVdyK3fIX40D5iNyK3fIX40D5iqpCCRa7g8tVZ+C6o1el9zhNIBd3WE67GNwyNeTnPiXLKosO3A8fz0LttUuoNOz1AqdpIv7BRZbukTELsXGa3ILrze4gcY41025FbvkL8aB8xaWx94V/wAOJ72qmEEq7kVu+QvxoHzEbkVu+QvxoHzFVSEEfWksPaOy8Ns3Xad3NjomI090hvvNxN1zHk5gVzqojZI7wlvtAflxFO6By7GrfE50ZnaKfyQOxq3xOdGZ2in8gR+yZzU7TH+CkYnnsmc1O0x/gpGIPpmcaVcKh5mcaVcKDxVve8foz+yVFKtat73j9Gf2SopQa9kN/wAl9oQfzGqzFFlnpuFITUtOTBOJDm4b3XC/I14JyaAqN3arGfWYvVOQMZCXO7VYz6zF6pyN2qxn1mL1TkG/hN4Knuhv9ykNUHbXCxZWsSE1TpKPEMSJLOY0GGQLzmy8SnxB2OCDhiS887sPVZKPsHtXlKDUZaqVBxEOHEJcWi85WuGbSQn3u1WM+sxeqcgYyEud2qxn1mL1TkbtVjPrMXqnIP1w7cDx/PQu21S6njhSwmWatLTotLpcaIYjojCA6GWjwXAnLoCRyBl7H3hX/Die9qphShgltHTrLT/7xqz3CH+zPZe1uMbzddkGhOndqsZ9Zi9U5AxkJc7tVjPrMXqnI3arGfWYvVOQZWyR3hLfaA/LiKd038MmECgWtlYMnRory9k2HnGYW5MRwznykJQIHLsat8TnRmdop/JA7GrfE50ZnaKfyBH7JnNTtMf4KRieeyZzU7TH+CkYg+mZxpVwqHmZxpVwoPFW97x+jP7JUUq1q3veP0Z/ZKilAIXop0nEqEWHJQCMaJGbDbfkF7iAL/JeUyNwu1v08t1jvloFehNDcLtb9PLdY75aNwu1v08t1jvloFehMKt4HrS0WBFqc5Gl8SFDL3Yr3E3DxDEGVL1AIWjZ6jTVoZiFSZFzREiuIaXkgZATlIB4h4l3+4Xa36eW6x3y0CvQmhuF2t+nlusd8tG4Xa36eW6x3y0CvQu5tTgstBZeXdVqlFgGG1zQQx7ifCIAyFg4z41wyAQtqyNmZ+1sf92UtzA/uZf/ABCQLm3X5QDlyrttwu1v08t1jvloFehNDcLtb9PLdY75aNwu1v08t1jvloFehdhbPBzW7HQmTtWiQS18buY7m4uN9xPG0ZLgVx6By7GrfE50ZnaKfyQOxq3xOdGZ2in8gR+yZzU7TH+CkYnnsmc1O0x/gpGIPpmcaVcKh5mcaVcKDxVve8foz+yVFKtat73j9Gf2SopQa9kN/wAl9oQfzGqzFGdkN/yX2hB/MarMQCEIQcxhN4Knuhv9ykNV5hN4Knuhv9ykNB2OCDhiS887sPVZKTcEHDEl553YeqyQCEIQL7DtwPH89C7bVLqqLDtwPH89C7bVLqBl7H3hX/Die9qphTPsfeFf8OJ72qmEAhCECk2SO8Jb7QH5cRTuqI2SO8Jb7QH5cRTugcuxq3xOdGZ2in8kDsat8TnRmdop/IEfsmc1O0x/gpGJ57JnNTtMf4KRiD6ZnGlXCoeZnGlXCg8Vb3vH6M/slRSrWre94/Rn9kqKUHuoc4ynTMvPRWkthTLIhAzkNcCQPLkT63fLPclzPqh66ndCCiN3yz3Jcz6oeujd8s9yXM+qHrqd0IHja7DPQ65JTNLl6dMNdFlyxpcGXAnx3PJuSOQhB2OCDhiS887sPVZKTcEHDEl553YeqyQCEIQL7DtwPH89C7bVLqqLDtwPH89C7bVLqDrcGNqZSyE7+9J+A97f2dzLod197rrs5AuyJt7vlnuS5n1Q9dTuhBRG75Z7kuZ9UPXRu+We5LmfVD11O6EDSwr4SqXbWWhSNPk4zHMme6ExA24jFcLsjjl8JK1CEDl2NW+JzozO0U/kgdjVvic6MztFP5Aj9kzmp2mP8FIxPPZM5qdpj/BSMQfTM40q4VDzM40q4UHire94/Rn9kqKVbk9AM1CiS4ddjwnNv8V4IvSN736c5ws6o66BKoTq736c5ws6o66O9+nOcLOqOugSqE6u9+nOcLOqOujvfpznCzqjroEqhOrvfpznCzqjro736c5ws6o66DhsEHDEl553YeqySfsZgambNzsCsRK0x4hPJxRDIvvaRnxj404EAhCEC+w7cDx/PQu21S6rAt/Zp9rZKJR4U0IZe9hxi3GuxXA5rx4kqe9+nOcLOqOugSqE6u9+nOcLOqOujvfpznCzqjroEqhOrvfpznCzqjro736c5ws6o66BKoTq736c5ws6o66O9+nOcLOqOug/LY1b4nOjM7RT+S7wX4N49h4seYjVNsXusJrbgwtuuN/9RTEQI/ZM5qdpj/BSMTz2TOanaY/wUjEH0zONKuFQ8zONKuFAIQhAIQhAIQhAIQhAIQhAIQhAIQhAIQhAIQhAIQhAIQhAj9kzmp2mP8FIxPPZM5qdpj/BSM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6" name="AutoShape 8" descr="data:image/jpeg;base64,/9j/4AAQSkZJRgABAQAAAQABAAD/2wCEAAkGBxEHEBMIBxAWFRQQDRYYERgUDRsaIBcVGx0iGhgWFhYYKDQjGB4lGxUUITEnJSwrLi4uFyAzODQuNygtMCsBCgoKBQUFDgUFDisZExkrKysrKysrKysrKysrKysrKysrKysrKysrKysrKysrKysrKysrKysrKysrKysrKysrK//AABEIAMwAzAMBIgACEQEDEQH/xAAbAAADAAMBAQAAAAAAAAAAAAAABgcDBAUCAf/EAEIQAAEDAQIHCgwGAwEBAAAAAAEAAgMEBREGByExcZPREhUWMzRUcnOxwhMXMkFRUlNhgZGUshRCdJLB0iKDofAj/8QAFAEBAAAAAAAAAAAAAAAAAAAAAP/EABQRAQAAAAAAAAAAAAAAAAAAAAD/2gAMAwEAAhEDEQA/ALihCEAhCEAhCx1Bc1jjTgF4YdwCbgXXZAT6L7kGRJmH9suptxQUjy1xue8tdcQPyi8ekgn4LkV2GFaxzoZA2NzTc4CPKD8UvVdU+seaipdunOzkoKxg5aYtanZU/m8mT3OGf55D8V01HbLtieyr/wAC/chxF4uBBu9xTbgvhFWWrMIXsY5g4x25I3I0jJf7kDqha1oySRRPfQtDpA29jXHIT/69TqpwyrXEsJawg3ECPKD6MqDqYcW8+GZlJQvLTCQ55Drr3Zw03Zxd2pusmubaULKuP87co9BzEfAgqOzzOqHOmmN7nOJcT5yVv2XbtRZbfBUclzS6+4tBF/xQV9CUsErdq7XeW1DGmNoO6eGkXHzAeYrv21PNTQums5ge9t2Q35vPcBnNyDeU/wAKcJHxVjW0bjuaZ1zgHZHu/MD6fR81z58MqyXIHtb0Yx/KX3OLiXOzk3nSgtVJUNq421MJva9gcNBWZSSzcI6mzWiClk/xF9wLQbr8pTtghbFVa+6fWMaIw3I8Ai99+YDzi69AyoQhAIQhAIQhAIQhAIQsctQyHjntbpcB2oMiFrb4Q+2j1rdqN8IfbR61u1AuYf2dE+A17hdIwtAI/MCczv8AqnSouHEn4+FlNQua8mYbq6VuQXG4m85r1zLJwTpwN3a1SwkjyWTNF2l3n+CBPiaHODXZAXAHQrJZdnx2bGKekFzR5/OT6SfOVO7YwZ/CXyWdOyVvo8K0OHwvud8Pkn+gtCPwUfhpWB3g27oeFbkN2XzoOgkjGHZ0TGttBgukdIGm78wuzn3i4Ju3wh9tHrW7UqYcg2n4CnoXMcN04uPhWgA5LryTk86BCWxZ0DamaOCYkNfI0OI8wJTbZuCdK1pNpVTS4jIGTNAb77znP/FyrRwedZzxNQysla14IukaHDL5239iClUVIyhY2npW7lrRkA7T6Ss61WWhEQC6WO+7L/8AVu1fd8IfbR61u1Aj4wrOipXsqoBc6Uu3YGY3fm05Unp2w0gda08UdG5ha2M3uMzQASct5v8AcF6o8EqRsZFZVNLyMhbK0Bp9wOf4oFewKNlfUx0tSSGvdlu8+S+743KuwQtp2iGFoa1ouaAMwU1FivsmpingkjkY2Zv+TZW3gX/maTkyKi74Q+2j1rdqDZQtbfCH20etbtX0V8JyCVmsCDYQvgN+UL6gEIQgFr11YygjdU1Tty1oy7B6SthTTDu1jWz/AIOM/wCEJu0v85OjN80Hi28L57QJZSkxR+YNP+R6TtiXXHdndPyk5ycv/V8WWCmfUnc0zHPPoYwu7EGK5Fy3d6Knm030z9iN6Knm030z9iDSuRct3eip5tN9M/Yjeip5tN9M/Yg0rkXLd3oqebTfTP2I3oqebTfTP2INK5Fy3d6Knm030z9iN6Knm030z9iDSuRct3eip5tN9M/Yjeip5tN9M/Yg0rkXLd3oqebTfTP2I3oqebTfTP2INK5Fy3d6Knm030z9iN6Knm030z9iDSuRct3eip5tN9M/Yjeip5tN9M/Yg0rl8uW9vRU82m+mfsXl9l1EY3UlPKAM5NO8f9IQFBaU1nHdUcjm+4HJ8W5k/wCC+FbbVIpawBst2S7M/R6D7lNV9Y8xkPYbiDeCPMfSEFwQuXg3ae+1Oypd5Xkv6Qz/ADz/ABXUQBN2UqISymdxmfne4uOk5T2q2vzHQoe3MNCD3GzwhDG53OAHxyKyWZZ8dmRtpqYXADKbspPnJ96j9FxsfWt7QrWgELzI8RgySG4NBJJOYDOSufv/AEnOotcEHSQubv8A0nOotcEb/wBJzqLXBB0kLQhtqmncIoaiNznG5oEoJJ9AC30AhY6idtM0zVDg1rc5cbgNJWjv/Sc6i1wQdJC5u/8ASc6i1wRv/Sc6i1wQdJC0qa1qercIaaeN7jmDZATkz5At1AIWGqqo6Nvhat7WNvuvc64X+i8rT3/pOdRa4IOkhc3f+k51Frgjf+k51Frgg6SFqUlpwVpMdHMx5AvIa8G4enIttBPsYdmMpnx1sAu8KSHgD8wyg/HL8knp/wAZfFQ9a7sSAgesWcpIqITmDo3DSd0D9oTukTFl5VR0Yu8ntB5fmOhQ9uYaFcH5joUPbmGhBnouNj61vaFa1FKLjY+tb2hWtBqWxyeb9PJ9pUZVmtjk836eT7SoygEIQg6eDPLIOuCrykODPLIOuCryDjYYchn6A+4KTqsYYchn6A+4KToBCEIGDATlzOg/7SqipdgJy5nQf9pVRQLOMHkf+5n8qaKl4weR/wC5n8qaIBCEIG3FvyiT9P3gqIp3i35RJ+n7wVEQJuMvioetd2JAT/jL4qHrXdiQEDtiy8qo6MXeT2kTFl5VR0Yu8ntB5fmOhQ9uYaFcH5joUPbmGhBnouNj61vaFa1FKLjY+tb2hWtBrWnGZYJYoxeXQvAHpJBACl3Bet5u79zdqrSEEl4L1vN3fubtRwXrebu/c3aq0hBNLBweq6aqhnngcGtlBcd03IPgVS0IQcvCamfV0ksFM3dOc0bkDz5R6VOeC9bzd37m7VWkIJLwXrebu/c3ajgvW83d+5u1VpCCf4IWHU0NWyerhLWhrryXN84yZiqAhCDg4aUUlfS+Ao2FzvCtNwIzC+/OkPgvW83d+5u1VpCCS8F63m7v3N2o4L1vN3fubtVaQgScBrHqLOnfLWxFgMNwJIz7oG7IfcnZCECbjL4qHrXdiQE/4y+Kh613YkBA7YsvKqOjF3k9pExZeVUdGLvJ7QeX5joUPbmGhXB+Y6FD25hoQZ6LjY+tb2hWtRSi42PrW9oVrQeJpRA100pua1pLjdmAynIFxOGND7c6iT+q6dscnm/TyfaVGUFT4YUPtzqJP6o4YUPtzqJP6qWIQVilwoo6t7aenmvc91zR4F4vOktuC7KkODPLIOuCryDBWVbKGN1TVG5jBe47km7zZhl865HDCh9udRJ/VZcMOQz9AfcFJ0FT4YUPtzqJP6o4YUPtzqJP6qWIQVygwjpbRkFNRy7p5BIHgnjNlOVwuXVUuwE5czoP+0qooNW0bQisxn4itduW7oC/ck5TmyNBK5fDCh9udRJ/Va+MHkf+5n8qaIKnwwofbnUSf1RwwofbnUSf1UsQgr9mW7TWq4w0Em6c1t5Hg3DJmzuA9IXSU7xb8ok/T94KiIE3GXxUPWu7EgJ/xl8VD1ruxICB2xZeVUdGLvJ7SJiy8qo6MXeT2g8vzHQoe3MNCuD8x0KHtzDQgz0XGx9a3tCtailFxsfWt7QrWg1LY5PN+nk+0qMq02hEZ4ZIY874ntGkggKccCqz1Wa0IF1CYuBVZ6rNaEcCqz1Wa0INDBnlkHXBV5T6xME6qjqIqmdrdyyQF10l+TQqCg42GHIZ+gPuCk6sGENI+vpZaWnu3T2gNvN3nBz/AASDwKrPVZrQgXUJi4FVnqs1oRwKrPVZrQg84CcuZ0H/AGlVFI+C2DNTZtU2qqmtDQ1wN0l+cXDInhAs4weR/wC5n8qaKr4W2bJalP8AhqMAu8I05XXZB70lcCqz1Wa0IF1CYuBVZ6rNaEcCqz1Wa0INvFvyiT9P3gqIlDA3B+eyJnzVoaA6Hci59+W8H+E3oE3GXxUPWu7EgJ/xl8VD1ruxICB2xZeVUdGLvJ7SJiy8qo6MXeT2g8vzHQoe3MNCuD8x0KHtzDQgz0XGx9a3tCtailFxsfWt7QrWgELHUTCnY6eTMxhcbvQBebvklvh1SerLqxtQNCEr8OqT1ZdWNqOHVJ6surG1A0IS9RYY01bIylhEm6kdcL2C6/35UwoBC1rRrW2fE6rnv3LBebhec92T5rgcOqT1ZdWNqBoQlfh1SerLqxtRw6pPVl1Y2oGhC4VlYVU9qSikpg/dOBI3TABkF/pXdQCFpWvabLIj/FVQdud0B/iLzedK4nDqk9WXVjagaEJX4dUnqy6sbUcOqT1ZdWNqBoQuPY2EcNsvdBSB4LWbo7poGS+7zH3rsIE3GXxUPWu7EgJ/xl8VD1ruxICB2xZeVUdGLvJ7SJiy8qo6MXeT2g8vzHQoe3MNCuD8x0KHtzDQgz0XGx9a3tCtailFxsfWt7QrWg1LY5PN+nk+0qMqzWxyeb9PJ9pUZQCEIQdPBnlkHXBV5SHBnlkHXBV5BxsMOQz9AfcFJ1WMMOQz9AfcFJ0AhCEDBgJy5nQf9pVRUuwE5czoP+0qooFnGDyP/cz+VNFS8YPI/wDcz+VNEAhCEDbi35RJ+n7wVEU7xb8ok/T94KiIE3GXxUPWu7EgJ/xl8VD1ruxICB2xZeVUdGLvJ7SJiy8qo6MXeT2g8vzHQoe3MNCuD8x0KHtzDQgz0XGx9a3tCtailFxsfWt7QrWgwV0JqYpIGZC+JzRf6SLsvzSFwBqPaxfN2xURCCd8Aaj2sXzdsRwBqPaxfN2xURCBGsjAyehnjqpJIyI5ASAXX3e7InlCEHGww5DP0B9wUnVYww5DP0B9wUnQCEIQMGAnLmdB/wBpVRUuwE5czoP+0qooORhPZb7Yg/C07mg+Eab3X3XDQlLgDUe1i+btioiEE74A1HtYvm7YjgDUe1i+btioiECtgpg1LYsr56h7HB0W5G5vz3g+ce5NKEIE3GXxUPWu7EgJ/wAZfFQ9a7sSAgdsWXlVHRi7ye0iYsvKqOjF3k9oPL8x0KHtzDQrg/MdCh7cw0IM9FxsfWt7QrWojA/wT2yH8rwfkb08+MFnNna0bEDqhJXjBZzZ2tGxHjBZzZ2tGxA6oSV4wWc2drRsR4wWc2drRsQOqEleMFnNna0bEeMFnNna0bEHcww5DP0B9wUnTfbOGbbSgko2wFvhGgX+EBuyg5rvclBAIQhAwYCcuZ0H/aVUVH7AtIWTO2sc0u3LXC4G7OLs6a/GCzmztaNiB1Qkrxgs5s7WjYjxgs5s7WjYgdUJK8YLObO1o2I8YLObO1o2IHVCSvGCzmztaNiPGCzmztaNiD3jL4qHrXdiQEw4UYSC3GMjZEWbh5OV9994u9CXkDtiy8qo6MXeT2kTFl5VR0Yu8ntB5fmOhQ9uYaFcH5joUPbmGhB9QhCAQhCAQhCAQhCAQhCAQhCAQhCAQhCAQhCAQhCAQhCB2xZeVUdGLvJ7SJiy8qo6MXeT2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9" name="irc_mi" descr="http://www.iconsdb.com/icons/preview/gray/hotel-2-xx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929508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AutoShape 10" descr="data:image/jpeg;base64,/9j/4AAQSkZJRgABAQAAAQABAAD/2wCEAAkGBhAQERUTEhQVEhEVFxQYFxUVExQWFxcQFxUYGBgVFhgXHCYeFxkjGhgVIC8gIygpLC0tGB4yNTAqNyYrLikBCQoKBQUFDQUFDSkYEhgpKSkpKSkpKSkpKSkpKSkpKSkpKSkpKSkpKSkpKSkpKSkpKSkpKSkpKSkpKSkpKSkpKf/AABEIALIBGwMBIgACEQEDEQH/xAAbAAEAAwEBAQEAAAAAAAAAAAAABAUGAwIBB//EADsQAAICAQMCBQIGAQICCwEAAAECAxEABBIhBTEGEyJBUTJhFCNCUnGBkWKhJMEVMzRDcoKSsbLR8Qf/xAAUAQEAAAAAAAAAAAAAAAAAAAAA/8QAFBEBAAAAAAAAAAAAAAAAAAAAAP/aAAwDAQACEQMRAD8A/ccYxgMYxgMYxgMYxgMYxgMZwm10SMqu6qzmlDMAWPwoPc/xldr/ABZpIiUMgeUWDHErSuG/aVjBKkmgLrApeo9Snl1zwR6g6V0QeSjR7lnfazO7WvKAEKKburH2rO83iPXado31WnVNNREjxO0zq1cEoosKSCbG6hV0cidUg6hq0U/hBBqALjnGqAMSsASCAoZjfDIRtNd80PXNPqG0rpAV84rt3OdvB4ZrAIDVZHFXXGBZQzK6hlIKsAQRyCCLBH2z3lD4L1bSaVbjWNEJjjCMzK0KAKrqWAJBoi6F1fvlzqQCjWSoo8i7AruPvgelmUkgEEjuARYP3+O4z3n554d8DxT6OOVWMEzFys8QVZJNMSwQS1wSyEE+9gc2MtuhyarS6mPRzSjUo0JYMEIaPyztG/kkq4IpmN7lIwNbjGMBjGMBjGMBjGMBjGMBjGMBjGMBjGMBjGMBjGMBjF58LYH3Gc4dQjjcjBl5FqQRYNEWPg8ZR6vxtpo3kQiZjG207IZHBPG7aVFHZfquq++Bfk5Fg6rDI0iq6lojtkF/Q1XTX9szjxz9SaSSDUyaeBfy4mQcSH1CaQqaJHIVTYoqSPvMbwNpuNpkjBXbIEkYCZLLVKTZb1E82DRIujWBH0HVeo6tPMh/DRxF5AjuszMY0ZlVgvpDB6Vt1igTwc7/AIjq4G4xaRr42LJKCpPZi7CmA9wADXb4y/02nSNFRFCooAVVAACjgAAdhnTAzfSfBUCxH8SiTzvuMrsGYEs5f07/AKeSPpC2QDXarzRdOigXZEixp+1FCjvft/JyRjA4azVpEhdzQFDuOSTQAv3JIA+5yFDo53RVmcEEW+30nlaMY28FbPfvxXPfO23dqPV+lAU492Zgx7d/SvY9j98nYGal8PaqCxoZlSIqQIZw7pG3s0TA7kA/YbXihWfYfA0CKAkmojfaFZ01Enr4ptysSpv+P4rNJjA4aLSLDGkaXsjVUW+TtUAC/wChlJ4id9LKNaqh41j8uZS20iLeGWRODZW3teLB+RmiyJ1bpiamF4XJCuKJU0w5BBB+QQDgSUcHsQf4z1mYn8LjTBX0kr6c7lDjiRZSx27nR+DISQSwIJzsviCfTnZqoXY16ZdPHJKknJ7ooJiaqO0kjvROBocZB6R1ZNTHvUMtMyFXXayuhplYc8g/fJ2AxjGAxjGAxjGAxjGAxjGAxjGAxjGBkNB41kbUFHWEwHUPAsiSm7WMyKSCNpBAI4bg+2XvWuuR6VAWDO7sFSNAC7ufZQSLzHdX6Ksf4nQDdJBJpnngjDMzwvEaMa2CFRiRX/mGT/AWnfU7tZqCHkG2GL0ECOOMDcU3eobnLXfPp74E3R9G1OqLS6t5YCTSQwallRYdo+ooAWcsWs/YDtnYeC4S1SSTTQACtPLK8kYftuO4ksKoBSSB37nNDjAzMvhqTSgHpzLCtAPC4MiEBaEigsD5oAUcsA1er5yx6DAkCCG33+p2Mlbmd2LO/p9PLse3a8tci6vQROQzoCwHDV6gPsRyP6+T84ErGQeiFjp4y3cqDXPAYWF554BA554ydgMYxgMZGh6lE52q6k/F9/4/cL4sZ2aVR3IH8mucCB1ecQ7Zz9KEh+QPy24J570wQ134Nc8ZL02uilvY6vVXtYGrurrt2P8AjIECSzsWZwsSyMAqKLYxy8bmN2PSPprm8lzdMR23HeDVemWRARz3CMATyeT84HOfqoBYKjSFR+miN9GkNElTx3IoXyc5bdUlvuVxyTEFs1fAje152/uBth7A8WEGnVFCqKA7DOmBzhmDixyOf8g0Qb7EEEV9s6ZTabTN5k/luUO8CiLXmNW3heKNs3PuRzdcdNQdVEKUeeDYBOxXVtvBblVdd3xtIHz3wJXUvpWu++P/AGdTx88A5Lyol0GoKbd6vyG3PasHB3CtoqgwFCuRwfk2y4Ga13RJ4m1EsWqGnic+aV8lDUgjCsxZyQFO0MaA7nnOOg8fRtFG5jldfKR55I03JAzLZV+dxrknaDQonvmpliV1KsAykEEEAgg9wQe4yN0/o8GnQxxRqkZu1A4JIok/JoAc4FOPHEPLNHKNPuZV1IQNCdr7CxZSSi7rFsAOL7Zo1N85F1nkxwvvCiFUbcK9PlgHcKHtXtlV4G806RS4KxsbhV23OumIBRXahZHNf6duBoMYxgMYxgMYxgMYxgMYxgMYxgZfxBK2i1K6ymeGRVhnURljHGnmOs25eQFLEEEUb+2aSCZXUMpDKwBBBsEHsRnqSMMCCAQQQQRYIPcEe4zIyJJ03UxJEwbSamQIIGJ3RSHczGE1tWMD1FCfmvYYGwxjGAznqHVVJcgKASxYgAKO5JPYVnLV6+OIeo8+yqCzt9lUct/QyNL1ZCpUo5ekuEqoch22j6iEYXYJDEcHnA9dBcGBNp3Ku5Q3PIRygPPztvO0vUkVio3OwrcEUttsWN1dryn/ADtNGlyKqu1bG2jYXfcQjdiFXfSm6oAE0LtulxoEtH83cSxfcG3Mas2OBxXA4ArA8DU6kjiJRdVul7A1e/ap5HPCkg8cjvj8LM4KyPS9vyxtLD3JJsp8ek3xd88T8YHAaKPYEKgqBQDer/5XnNOkQL2iQfYIoH81VX25+2S8gy9agBrerNZACkElwwXZxwG3ECjz3+DQS4olQBVAVR2AAAA+wHbPeQJOpuBuEMhUVfChtpNWEvcaHNUDXYE8ZMhmV1DKbVgCD8g9jge8YxgVnS22sySbvOPqJYgh1vbcddlA2+n9O4X9VmzyPqdEshBNhhdFWZTz87SLHY0bHGRum2skqb2baU4drItByOL2k39rVqrtgWOMYwGV/XtZLDppZIU8yVVJVaJtv4Xk/NDvVZYYwMf4e8OwaqOPVaiVtbKwB3OWEasD6kjipQqbx9LA8oOM14GZfqPhgQSLqdHFcwlZ5E8wr5qOrKy2TtABbeBVWD85e9I6kuphSVeA4Bo91bsyn/UrWp+4OBMyFP1rTxzLC0irM4tUJ5I5/wDo181k3Mp1jpkQ1qCQb4dYGjkVqI86JN0TIfqjO3zPpPej3N4GrxmdPQtRpiDo5SYwf+zTuTHtIo7JSrSJRpq5HBFC8sOgdWOphDuAkoLLIgJOyVWIKmwCD2P9juOcCyxjGAxjGAxjGAxjGAzM+KZxO66FEDySgM7sgdIYQSPMIP67BC/fn2o6KcMVO001GiewauCfteZzwX5ZVnZmOtO1NQJHLOJI742mgqeoldqgU3vgWcXSZUREWeTaoCkkIWKKtCm28NYBLG75/rv/ANHsv0SyDj9R8wXd367I/ojj/OTcYETQaHywSxDSMSWYKFsk3QHcKPYEn+T3yQ8CkgkAlTYJAJBqrHxxnvGB8IvIB6aUZmhYR7zbApuUv7uACKYigeaNDjLDGBE0Wu3kow2yqAWWweDYDCjypINHv8gZLyBrkDSRAC23Fr7Ui8Hn7ll49/6yfgMq+noqSyxk2zESAUAoRuAAPkFTZ/8ACTyctMh6vp29w4ZkYArY/YWUsB8E7RzgSXlVe5A/kgZA0kdTPsXYgNOOAGkIVg6gD4NE3z8cXnZelRcllEjEEFn9ZKnuOf0/YcfbO2l0aRDag2i79zz/ACef/wAwO2MYwGUcGvEMsqMTK59foV2f1H0xleapaqjVAk7e5vMqNBuglMTgsJC7rKWuza+hgfpPq9IWxSH6arA7J1KUX5kDgexQrJfxwCGBvjtQ4JPevg6lID64mpt21VBZuDwGI9KkjnkgDtZOWWMCLp9YS210KNRIsggqCBwQe/I4Nd/fvkrI+r0gkHcqwvawu1P/ADHA4PBrnI7dSMfEiOTfeOOR1I+fSCV+4P8Av3wLA5m9Cv4fXmKNt0OoSWYpdiOZHRXK89nL2VrhgT7mrOMvqLO54owxACgKzBTRLE2VFg0BRqr71kPq3hzd5cmnIi1ERBRjexloKySAfUrKAL78DnjAt9Xq0iRpJGCIotmYgAD5JOY7xB4ph1OnkEWlk1iLxuMREauBZNn1hksdlBvgHJuq02r1B3ahREiNH5cCsrrJOG4ldgNxjViGCcH0WfjNNp4AigD2+eT9yfuTzgROgK40sAfdvEUe7eKbdsF7h7G8pfGHhcTL5sEafit8B3F2QFUkUktRANKDyQTVgZqCayDFCZwHe9h5Ef6dvtuseq+DR4Hb5sKjR+I9awYHQuSjsjFJYwrFSRui8zaXXjua/vIHW/EGu2JMkTaVEdQyTGO5pXcIsXF7Y+STJY7ggGs16xCNKjUUAaUcC/j7ZkoTqeqxbZJI9PCwdZYowzT9irROZVpaJF0vsKPyGxQmhff3r5z1nlEAAA7AAf0M9YDGMYDGMYDM11CMx9T08u1dksckG7gMJeZRfFsNsVDngnjvmlyg8aIV0xnV/Lk026ZG27huWN12svurBiDyO93xgX+M56ZiUUtW4gE12uua+2dMBjGMBnLUagIBdkkgADuWPsP8E/0T7Z1yr8Q6ASxCytRushDIGBCclf8ATYsXz37EWCHvRLI8rSsuxNqqoYesEFi10xWidvbvtHfg5Y55jawDVfb4+2esBjGMBjGMBjGcdXqRGpY8/AHdmPZQPck4HbKzqOpRnSEFS7MrEEgkIh3k18nbQuu5PNVnr/i3BB8qL7qzStV81aqAavvuAPsRxnWLpqiMo3quyT9JssW7rRBBPB7j5vAljPuVu2eEA7zOg+oFUVwAv1KVpWNjkUO/B4ozdPqFkUMptSOOQf649x2wOufKz7jAYxg4FfEjSudzDbG5AVR3IoqWJs8AqaFc/wAZYZD6e1mRvYua+fQAhv45QkfYjJmBE1shJWMGi+7muygcke18gC/m+arJMaBQAOwFD+Bldq5h58auwVQCygmi8pO0AfO0FrH+tcs8BmX8VdNj04OuiQLPG8byMi+qSGwkiPX1Dy2J/lFPtmoxgcNNro5EEiOrxkWGDAqR2uxxlD4d8dQa2VolV42G4puqnVa3VXZhuU18MD810HgjTbjuMjwlmf8ADs+6De3c+WR8lmomra64FetX4M05UeRekcFir6f0EFwqtwODYReCPYYF/jMcevydMYQ6pmnja/JkUO8zkzBREwP1uFcEkUaXscv9D4j00wcpIB5dbw4aMpYsFlkAIB9jVYFljPisCLHIPYj4z7gMj6/RJPE8T3skVkaiQdrAg0R24OSMYFD0PVyRzS6SV/NMao8chWmaFywAegFLKVrcKux73l9eVvVvDum1VedGGYAgMCVcA88MpB78/wA5Sy6QdMeDyWb8NI6wvHJKxVGb6JUL2F7MCtgNuFc1YazGfBn3AZC6zJtgkO3dSni6v/cZNyB1s/kkc+pkUgd2UuoZB92XcPbv3HcB4VtUh5CSrZHptGHHBbcSCL7188Dij4/4y99JVn8rfQ2cUS/lk7/qNDjkCz9WWgGfcCtkm1RJIRFC16SSzP8AupgQE4sCwbPwM+J1s3zBOqUKYxk23NrtW2FV3qj7HtdnnysCLB1aFwzK6kJ9fNbeLpr+k185Dh6lMVaUL5ke5wqR8vtRmXeCTT7iLrgAVRPvPl6fEzhyo3KbB7G6oXXf+D8A9wM7nAgDrCswWNWk/cVApfSrAEtQJIdTQN1nDV6xpPSIZw4tlIEQqloNZbab3VtPPexWSOiwBYhV+os3NWdzEgmuASKJr3JyfgeId20bq3ULrtfvWe8YwGV8+kkVneHZucAHdYpgKDWB6gLPB7/IywxgVyiWH900fqPsZAxO7uWAZeWAAAIpRzkzTapZBam/Y8EEH4IPIP2Odci6mAgl1YIwHN/SQLPq9+LPIIq/6wJWMq4+rSMm9YHNi19UYs1/qYEC/euxBzsX1C8ny3A+NyGh/JYf5I/5gCSbJyvO2QBga48wAhgD87VU19j85Oyr6bql1EjyAlkSlX4DFQX+zHlRuBI7ge92mBw1OkWSrsFTYKsykHt3Uj5PHbI7PJEV3MZEJonZ6xxwx2D1c8GlHcH2Nz8VgcItdG5pXUmgaBF7T71nfOEuhjb6kU8k8qO57n7nInS5NlxEMpXcQWNhlLE+jm9qhkFe1ge2BZYxjA8tGDVi65H2Pax/v/nKbxN4e02ojZ5UJZEemXfu21u2lVI8xbAOw2D/AHl3nw4FJ4JD/gNMHUKREgAVtw8sD0G/krtJ+CcvMzHhfqUcBOikJSWN5ViVkYb9OGZoyrEbW9Hwey/zmnwGMYwGRupaBJ4nikUMjqVIPwf+Y7g/IGScYFJ4W1jmMwS/9fptschH0t6QUdSPZlo13F0cu8puoeHt7tJDNLppHHqMewq7KKVnR1IJHAsUSBRPavfh/q7TB45dq6mFtkqLdX3WRQedjrTD+x7HAtsq9LGZJ5HYemP0R3t4NAuwWrW+KN8gjiqJ66wyNKqI2xSrknarXyqgC/cbib7XXfkZI0ekES7QS1kksa3FibJNAWfb+AMDvjGMBjGMBkPq4uCT42NfANrXI5+RY/vJmfCLwPEB9I428DgVx9uOM6ZVT6OSEBoSz0QPLZvT5RYWFHHKjt7+3PFS9P1KJ+zc/BBHsO19+9cdjx3wJWM+A59wGMYwGROrSOsLmOvMr02NwL/pUix3NDv75Lys1k/nXEilgHUO3AVdpVyLP1GhXpBonuK4CZotMI0CjsL+Pc3wBwBz2GdJ4gylTdEEGiQaIrgjkfznvGBS6LViEUdz20gRFS2CxHa1kAbjxfybobstoJ1dQym1YAg/KkWD/jK6PpTb7JG0SGXdZLFypSqPCgKa47j4s396fKyTSQkLsX8xSDyFkYnay+3qElEe1e+BaYz4zULPbIOm63C4Y3tKhiVag+xf1be9V9r9jRsYE/IfVE/LZlFyKCU+d/sP7PBHuDWR5uqMzKsNbm770kG1aNPRA3CxXcewvm89LppJWHnKAirytgq8hIO6r+ldvAb932wO+i6islj6XFhkJXcKNdgTx25+4yXkZ+nxkKK2hSSu0stEgg/SR8nPH4AqbjYqfhi7qf6LcH7jAmYyLptQ24pJW8cigQGShZFk9iaPPweLGVPWesagzjTaTyjL5bu7SB2WOq8tWCEbS5Jok9lPBwLTqfR4NSoWaNZFBDAMOzD3H9WPuCRmd8N9fh08Ahkc74pJ05Eh4SeRV9jxtAoWaFDJza7qa8HTQOW+kpqGCoa/73egJXvygJ7CvfMxrv8A+YaieR5X1AjeRmYrF5ioCTfAPPPc/JJOB+j4xjAYxjAZleo678BqptRKjGCZIVDxru2yxhwEcXwW3AK3bsDXvqs+EXgUfQOsxTs4IePUqTvilG2RVNEbVs2lFRuXg0MvcoOtdNlXURarTRpJKoeORWYRl4Woino8qyir9mbLHovUxqYI5q271BK3e1v1LfyDY/rAnYxjAYxjAYxkHrfUvw8Dy0WKj0qP1OSFRf7YqP7wJ2cp9Mj/AFqrV23KDVijV/Ykf3mbTxDrNML10C+X+X+dAQVUuQpDo77+GIFix3OXGt8Q6WCRY5pUidlLKHbaCAwU0x4uz2u8DxodYkKLFJ6GUAcg7T3raxFG6JC9/txk/T6lJFDIwZTdEGxwaP8AvnLWa5I0Ddy1BAO7seyr8k/4rk8AnPHS9E0aksQXdt7bRShyBu2j4JBP3s4E3Gc551RSzkKo7kmgB9z7ZGi6zA3aRR6gvqO22K7gBuq7XkV3HbAkaqUqjMKJAJAJAF1wCT25yP0eNRChVi6sNwY0LD+rsOAOe2cNfOs6NHHuayV3qSoVh3IejRBA7c3llEpAAJs1ye1n5wPWMYwGQesRjyywH5i/QQPUHJG0A/DNtB/nnJ2QusH8pudp9NHazeoMCPSvLcjt74HMHUyKPSsINE+re6r321t27q47kA/uyT/0fHtVSoKpt2g81tFDv34z3pHZkUuKcqCwHsxHI5++dcD4Bn3GMBniSZV+ogfyQP8A3z2cynTemxa+aefURrMiSNFpw6AoIV27nVWX6jJvBY/tocdw+9c6uuoZItFKW1AkW3i2ssUW4eY0hIKH08beTZH3y76P0hNMm1SWLEu7ty8krfU7n3J/2AAHAyXBpkjUKihFHZVAAH8AcDOmAxjGAxjGAxjGAxjGAzKxM3Tpp2aILo5pVfzEYVE7qiMZE7hS4ssLA3A/NarOeo06yKyOAyMCGUiwVIogj4rA6YzKeGdQ0es1OlQu+miEZUyOSYnKr+Uu8lnQi2DdhTAXmrwGMXjAZnfHElwJCPq1E0MQPx695avelQ8dvni859X6g+qlXTaV5V2yf8RNEABGiq1oHcbS5fYCosijfxnzT9A1o1UMks6TRQiWi0e2QmRdtEL6Nw/eK43CubAXvUumRamIxSjdG1WAzL2IYcqQRyBkPReFNFDuMcEYLAA2N1gWR9V+5J+95bYwMprukS6QKYA+o0wLXpaS41IZlaBvSy0+0bbNKTtHAGd+hdQknQhNTHIyAbx5LK6yEWFkV6YKPY0GPzxzpMq+p+H453WQPJDKoKiSF9jFTR2twQ4sA0wIwO8fS4+DJ+a4Knc4UkMvIKiqSjz6a5575Ik0yNe5QbBBsA2p7g37fbMrr+hajQ1qNG8koRfzdPLK7iVBZLRlr2y3zxQPah76TpfUU1EMcyfTIoYCwSL9jRIsdj9wcCSkYUUAAPgZ6xi8BjF4wGRtXoRIVYkgruqq/VV9waPHcUeTzyck5y1GpSNdzsEUVZYgAXwLJ474EPQ64L+XISsgJChyLZbOymBIY1Q73YNjLHOGp0yyptN0dpBUkGwQwII+4ByK7zxbSSsiWAajYPRIG8kMQaFk+kf1gWOM5iddu+xtq91ittXd9qrMv1bxFBrBHp9LMrtNIgYxsQRpl9cjAiuCq7bB/WPnAu+v9RWDTySElaUhSBZ8xvSgA9yWKgfznzw70/8AD6WGMjayou8Xf5pFuSbNkuWJNnvkfS+ENJG6uFdip3KrzSyIr/uVHYqG+9WPasusBjGMBjGMBjGMBjGMBjGMBjGMCk6p4Vjml85ZZtPNtCl4X27lF0HBBVqvgkXnCWXX6QW3/HQjvtQJqf8A0io5AD8BTz9udFjAx0nR9b1Bkk1AGiERdoQj75RISu1pP0UADwO981795Nb1LSsrzhNRAdysunik8xaspLt9Ra6plHC2O+arGBUeEtE8OjhWQFZNu5wasSOS7AkdzbHnLfGMBjGMBjGMBlJP4fdHaTSS/h2ckuhTzInY93Me5dr33ZSL9wcu8YFCZupxd00+pA7lGeFyB8K+5S38uB/GQU02q6gyfiYW0sEfqZBL65NRRClWiIKoh9QPBJrjjNZjAyXUtFqOnxSTaeZnhQb2hmVpmYgjdsl3bk3dze4A88C80PTerQ6hC8Th1BKmgQVYd1YEAqR8EZMyn1/hLRTyGSSFWkYUzWy7h29W0jdxxz7YE7qPUY9PE0shpFFn3J9gAO5JNAAdycp9F0U6pzPq0b6iYtO7Bkij2hRvQehpD6mJN1uodso/A4OrEasS0OjZ6sk7tQZJAnJPaOLbQ5P5g54Gb7AzLdCn0bltDtMT3u00jssaNxTxEA7e1FO3xWeRN1aE7THFq9w3bwwgEb3ylGyy1W09+DeajGBmdP4Y1EgA1eo8yIuXaCOMJGSWL7GYku0YJ+k0CBR4zSKgFUO3b7D7Z6xgMYxgMYxgMYxgMYxgMYxgMYxgMYxgMYxgMYxgMYxgMYxgMYxgMYxgMYxgMYxgeUUDsKz1jGAxjGAxjGAxjGAxjGAxjG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80" name="Picture 12" descr="http://www.zemepis.com/images/slmapy/kraj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225652"/>
            <a:ext cx="570443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82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2137420"/>
            <a:ext cx="4824536" cy="165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6800" b="1" dirty="0" smtClean="0">
                <a:cs typeface="Arial" charset="0"/>
              </a:rPr>
              <a:t>NÁVŠTĚVNOST HUZ – revidovaná data</a:t>
            </a:r>
            <a:endParaRPr lang="cs-CZ" sz="6800" b="1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6800" dirty="0" smtClean="0"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800" dirty="0" smtClean="0">
                <a:cs typeface="Arial" charset="0"/>
              </a:rPr>
              <a:t>Hosté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	</a:t>
            </a:r>
            <a:r>
              <a:rPr lang="cs-CZ" sz="6800" dirty="0" err="1" smtClean="0">
                <a:cs typeface="Arial" charset="0"/>
              </a:rPr>
              <a:t>Nerezidenti</a:t>
            </a:r>
            <a:endParaRPr lang="cs-CZ" sz="6800" dirty="0" smtClean="0">
              <a:cs typeface="Arial" charset="0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cs typeface="Arial" charset="0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Přenocování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	</a:t>
            </a:r>
            <a:r>
              <a:rPr lang="cs-CZ" sz="6800" dirty="0" err="1" smtClean="0">
                <a:cs typeface="Arial" charset="0"/>
              </a:rPr>
              <a:t>Nerezidenti</a:t>
            </a:r>
            <a:endParaRPr lang="cs-CZ" sz="6800" dirty="0" smtClean="0">
              <a:cs typeface="Arial" charset="0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2411760" y="292950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>
          <a:xfrm>
            <a:off x="358330" y="98529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II. Revize dat hromadných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Aktualizace Registru HUZ ČSÚ na základě cenzu MMR 2012</a:t>
            </a:r>
          </a:p>
        </p:txBody>
      </p:sp>
      <p:sp>
        <p:nvSpPr>
          <p:cNvPr id="10" name="Zástupný symbol pro obsah 1"/>
          <p:cNvSpPr txBox="1">
            <a:spLocks/>
          </p:cNvSpPr>
          <p:nvPr/>
        </p:nvSpPr>
        <p:spPr>
          <a:xfrm>
            <a:off x="2915816" y="2497460"/>
            <a:ext cx="1080120" cy="1800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2012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15,1 mil.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50,6 %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43,3 mil.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50,4 %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5122" name="AutoShape 2" descr="data:image/jpeg;base64,/9j/4AAQSkZJRgABAQAAAQABAAD/2wCEAAkGBxQTEhQUExMWFhUVGB0UFRYWFxggGBodHhkYGRweHR0YHCgiGxolIBgaIzEhJSkuMC4uGB8zODMtNygtLisBCgoKBQUFDgUFDisZExkrKysrKysrKysrKysrKysrKysrKysrKysrKysrKysrKysrKysrKysrKysrKysrKysrK//AABEIALABHwMBIgACEQEDEQH/xAAbAAEBAQEBAQEBAAAAAAAAAAAABQQDAgEHBv/EADsQAAICAQMCBQMBBQYGAwEAAAECABEDEiExBEEFEyJRYTJxgUIjUpGhsRQVM2LB8AZDotHh8VNzgiT/xAAUAQEAAAAAAAAAAAAAAAAAAAAA/8QAFBEBAAAAAAAAAAAAAAAAAAAAAP/aAAwDAQACEQMRAD8A/cYiICIiAiIgIiICIiAiIgZuv65MK6nNC62BJ/gN9hZ+wM64MyuoZGDKRYINgj8Sd4viYtjyY3AbF9SErujEavq4b07Hbkz5/Z8GTH54Hl2C/mL6WHckkcja97B+YFaJj8J6nzMSsWDE9xW4v0kgcEijXzNbGB9iRF8XzaNZ6csGBKhGthXZwwFHncXx9pR6Dr8eYXja65FEEWL3B3gaoiICIiAiIgIiICIiAiIgIiICIiAiIgIiICIiAiIgInjLkCqWPCgk/Ybya2bqMvpVPJFavMYqx9wAov8AJPG9XzAodR1KJRd1UHYaiBf8Zl/vjDdeYLPAo2e9gVuvzxPODpnfIuTLQ0CkRSSASKZiaFnkAVsPvtQqBP8A7f5j6MDY2pdTPdgWRQpedrPI7T0uDO315VX/AOpNz8+vUB9q/M3KoHAqfYGHH4RiH1IMjXqL5AGYnbeyPgbDYUPacur8UxjUgGsgjGEqlYtQ0hiNJq9x2nTxPqGBx40NPlJGqr0gAliPn2+81dL0640VFFBRQ/7/AHPN/MCR4aw6YOMmIY9RLlsYvHWwCjSoKkChRAs2RzNjdTm035PI2CuNQ22sMAB80T+ZQiBn8PwaMaKeQBdmzfJN/e5wxsB1DhjTMi6PkDUTXuQTv9xN8weL9O7qnlhdSOrjUSOOdx8fxFwN8SVk8UbEwTKjMSCwfEtggc+m9QIsbC+ZRwZ1dQykFTuCIHSIiAiIgIiICIiAiIgIiICIiAiIgJlx+IYy5xgnUCR9LVYAJAYiiQCODNU/nOpxHEjgufNwg9QuTf1qT67BsXQquPpquwXeq6lMa6nYKP8AewA3J+BMmPqM2RdSKiA/SMmrUR7kCtN+2/8ApOPhf7dh1DfTuMKewuix2+s0fsPzK8CY+HqXv9ouHsNADk/NuABftX/jJ1vWua6bIAr5PScl0jJwzLZvWRtp5BPNby9POTGGFMAQeQRY/nAxDwfDt6OO2pq2ogEXRAIBrib5K8o4DjRHJV8lBGAIUepjpIogADbngCVYCIiAiIgT/GVpVygWcLeZVfpoq9fOlmP4m9GBAINg7gjvJ3iHVuWOHHjJJWy+oKq6tQBJ3N+nsDOHTeCHEUOHIVpdLq2plPG6gv6Tt/OBUydQimmZQaLUSLocn7TBj8ZFF2xuuKwFymtJBr1EH1KtnmvmdcfhSWzZP2rsKYuLFAkgBTsoF/f3Jm0oCKIFVVdq9vtA9CJD8PbNj8xEVciLkKYxq06BsaJrdRq7biq37d+o8WZCUfEfMJAx1uj2QLDVtV7gixvzA69Y3/8ARgBG1ZO+wahR+TWoV8k9o6zwfE4e8a292a7kVq9tXzMqZMrZMLPgYMupH3UoAf1KdV3agccEy1Am9N12S8aZMLqW9JYtjI1BCx+liaOk9psXq0IJDqQv1EMKH39pm8X8MGdVBdk0nVa17Ed/gnftPb+F4iUOgDyxSgWBWxAIGzAEAgHgiBpxZVYWpBHuCD/Se5I6pFxZsbYxRyHS+NR9Q7vQ4K3Zb2JHtK8BERAREQEREBERAREQEREBJXVaUzh8gXRlUYVYn6T6m0kHan+OSoB7SrOXU9OuRSjgFWFEH/fPzA94sYUBVAAAoACgB8AT1JXS5XxZVwO3mKyk42P+INNWHrYjcevbfY7yrAREydV4ljxsFZvUeygsQPdgoOlfk7QOHi7aW6dtVVlCkbb6lZNvmyPxftKJNcyH4lm858PkAO6MMuvfQqMGG5Hdqqtz3qecGfJ1DtiyHGvlMpyIvq1/q5aqF1Yo9t4FE+KIa8u8vv5VMB9zdfi7+J5brMpPowGrq3YL+aonT/P47zeBPsCYPCtbtkzHUxAVQthcYBsFTyHvlvt7TqfDeP2uYAG/rO/wSd6+283TnlzKtamC3sLIG/5gcuk6FcZYrqJarLMzHbgWxOws7fJmmYF8VQi0XI491Rq/BNAj7TV03ULkUMpsH+IPcEdiPYwOsRECX4Hk1eYW2ys2rIlEadtK7NuQQv1d95UmTqeh1OMgd0YLp9NVVg7hgfac/Cc7N5oZtWjIUBIANALyB9z29oG+IiAk7xDq3GTHix6VZ7bW+4peQoBBZt75FCzKMz9b0a5VAaxRDAqSGBHsRx7fmBx6Pw/S5yO7ZHI06moADkhQooAn87CbpO6LMyOcWTUdycbtuGXY1f7wsijyFvfeUYCJi8ZwlsLhasDUARYbSdWkjuDVfmccXTNpD4H0hhqCMC2PcCqGxUfYj7QKcTJ0XVMxZXTQy0a1Agg3uPiwRvNcBERAREQEREBERARE5dWrFHCHS5UhWq6NGjR5owJ3iWLzsi412ZCGbKBvj7gKf3mrccVyNxNLdJkP/PYfZcf8rUzz4KVOOwGDE3kDklg9AEG/sPiqqb4E3qOhzEFV6igQR68YJFitipXibOl6VMa6UUKPgc/f3M7RA49P0qIWKKF1nU1Dk8XOXV+Ho+9aXuxkUAOCOCD/AKHYjaa4gTW6p8O+dlbHW7ojDSf8wttj79q3lIGeMrAKS3ABJ+3eZfBkIwpa6btgvsCxIH4BEDbJPiOMf2jAzgFSHxAEA+ptJF32IQ/y95WmbxDoxlTSWK7hgRWxUhhsQQdwIHZnVBuQoFAXQHsBJeRCOqXylINa8xv0MrWo27uCvNcczvh8IQUchbKQNjlOoD3IB2BP2mjpeix470IFvmv6fA3O3zA0REQEg9D13lHJiIOXPYZin/MLffZKAFgmgK3MvGSvCicR8h61fUr2f2t2WNH9QrcWebgdW8SYD1dPlBo0AFaz7WrGvuanjF4jkohunfzAT6FIqtqOt9KnnsexlOIHDo+qGRbAIo6SGBBBHIIP+m07zB1PRkP5uKg/61P05Btz7MANm/B+OfU+JPo9GHJ5hpQGXZSdrYg1Q+D2gafEMGtR6grA6kY9mHG3ccgj2JnTo8+vGj1WtQ1fcAzMfCw9+cTlsEUwAUA80Bwfk2fmcsfR5cQCYSDjNBdZOrEPi71rXAPB71wHbqPFcSv5dlsn7iAs3vwONiDv7j3mbwByTm/ZvjQMAiOKrayR7Ak8DivmfPAukCtmYG/WUBPJINuTsNyxPG1KJYgZ+r6NXokeoAhWBIIv5Ug1xt8Sb0PX5VrE+FndFXUyOpFGwCS5X1Eqdt+xud82rNkZAzJjx1qK7MzEXpB7KAQTW5sbjvr6PoseIEY0VQdzQ52rf34gTfFPE8y42KYWQp6mbJo0hRv+liWJqtuL3lfA5KqSKJAJF3W3uOfvJT9Rkyu+IsuGjVVbuhuit+n1UexqVcGIKqqOFAUfYCoHuIiAiIgIiICIiBgUFepOwrJju+40ECj2IOvnnb7VvmHxRf8ADYEhg6qCO4ZlDA+4I/mBN0BERAREQJXXPkzI+PGtK2rEcjNxVqxCjcgEEdt/jeVAJg6LbPnUH0+jJW2zMGDVW9HSDv3LfihAREQEREBETN1/UlFsDUxIVB7seL9h3J9gYGmRH6/Fmz4QuQFV1OCLpmrSFB4OxZq+AZqfoMjismdq7jENF/F2WH4Inf8Au/H5QxabRQAASbFcEHkEe8DVEnZBkw0V1ZUv1Kd3XjdT+oDkqd/Y9pswdQrqHUgqdwf99/iB1iIgJh8WdwEGNgupwjMRZAIPHbVdDf3m6TfGSx8lRWlsq62Iugp1ivklQL+YGzpemXGuleOSSbJJ3JJPJPvPnXZimN3VdRVSwX3IF1O8w+N6vJfSCeL03q02NVVuTpuB08Ow6VstqZzrZuxJAGwHAAAA+B35mqcekyIyKcdaCo01xVbbdvtO0DD4v0mvGxUftFGrGRWoMvqWj9xX5M64etQprLAAbNe2kjkG6r8zTMzdBjL6ygLbGz7jg1xq2G/OwgTfCP8AiFc+V8YUgAsEa/q01f25B+xluZ+p6JHADKDRsVYIPBoijvMP7XARjxo2VD9NsAUAu1LHntpv5BO0CtEnHxnEt+YTiINFclA/BFEhgaO4lGAiIgIiIHPPhV1KsoYHsf4ybg65cF482StLUjPdFTuo1HZmG4O97WeZWiB5xZAwBUgg8EGwf4T1JWkYeoFDTjzAjb6Tlu+P0kre45rfepVgIiecjhQSTQAsn2AgTG6fX1GQjI6FVQDTVUdZ3sEE3f22959Hh2VgBl6glR/8a6CaFWzAk/NCuPxO3hoJOTJRAyMGUEb0FC2fa6uuwrvc3QJ56HIVCnO2ngkLWQ1/mB2+aE8pi6hBpDI4G6s9hiP3TpFX/n/lKUQJn95shAzYWUEE60t0sdthquvdfifMaZsjNk1NiqhjRgpUigSWAN2TY5BFD5upPhNQIvTeJZszFcYxg4iUzFr+oXsoBvSa5J796M69Zh6jIChXCFPLEuSPahQ9Q51X24nvwHGNDZAK852y/g7L/FQD9yZTgecSkKATZAAJ9/meoiAk0+DIfSWY4rLeVfpBPyN6B3AugfsKpRAmhM2K6PnJd6SayKKGwJ2fvzR35M29N1C5FDqbU8f7PB+J1kjxHD5bK2I+WcraHarWyPSSv790AfnfaBXmXxPpy+NlBAbZlJ4BUhgfwROH935GP7TOxr6RjBSve6Y6j/STvEy/m4+ms5Ey0zF9NgKwJ4A1AgUQR3H2gWvD+oOTEjldJYXV2PwfY8/maJ8ArifYGLqPDxV4/wBm43BWwCRv6lGzD3ucV8TZf8bC6cWy+tN+9j1Ve307SnEDh0nVrkBKng0QQQQfYg7g/ed5JzK+HKcmoHFkYeYCvqT0hQdV7rYG1baiblaAiIgTv+IMYbp8gP7tXX0gkWfxz+JvxrQAu6FWeTDqCCCLBFEGS+k6hsCrjzDZVCrlXUwatjqFWhoA7kjc77QK0REBERAREQOHW9KMiFW+4O1gg2CL7g7zj4f1wdVV2UZa9aWNQI+r08/+5tmTxHpQ6G/Sy+pH7qw4P/cdwSO8DXJHjuUOowKQWyMFZVI1aLtzvxsDvXxNS9eBhTKym2VTpUeoswFKAe9nv+Z88F6bRiW0CsRb7C7O+5HJgbQK2E+xEBERATnnTUrLtuCN+Nx8TpECR4F1ijHjws1ZVGhlb6rA/mO49xK84dZ0q5EZGGze3I+QexHYzEG6nGACqZhVek6WBA5JYkG/xXzAqROHQ9SMmNMgFB1DAfcX2neAiIgJPfCG6lSRvjx2v/7JBP3AX/qM6eLdZ5WPUK1EhFu6tiBwNzV3Q7Az10nR6CWLM7sAGZj7XwBso3PEDVJ3iYHm9PZ/5hpe5Oht/wAf6yjOXUdOrimF1uPcH3BG4PyIEvwfxJ3I1lSH1aSoqmRirLudxVEH7yzJvifhurCExelsdHGVNFa2IB3q1sb++819H1QyKTRUglWVuQR2NbexsdiIHeJFTNnbLky4yHwr6Fx8aqAJZWrc3ai9j7950z9NmzpTlURmBKaW1hLuiwete2+xAvvA2+IdQqISwLX6QoFliQdgO55/n2kjwTLnwoqZldkHpV6vIKX9Spq9N2AQT2uU8HheNGDKCNNlRqbStijSk0O/A7mbYGTF4ghYLbKx3AdGW/tqAv8AE13OefArinVWHswBH85L1p0rkGlxZCWFKaVwFFbbeoCwPcHm4FiZ+vxa8WRf3kZf4giYcXRec/nZQQNIGJbYOosnUSCNLnbYcAUZ1Hg2O+XKd8Zdih97BO/PB2veoGnoOpGTGjj9ahu/cfM0T4BPsBERAREQEERECRk8HbUunKypj3xJQIVtxvf1IAaC9rO/Fb+h6jzEDcHdWHswNMP4iaJK8UxDGw6hQoKkDJ21KaU2RyRsRftUCrERAREQERM/X5NOLIwNUjG/agYHXHmVr0sDRo0QaPsa4M9yPl8IXyrwroyjHpRlZlvuNRH1b+98maEPUtyMeKh7nJZ/6KA/N3A+L0T4lrFkCoOFdbVRzQIIIA9jdCevBOuObEHatVlWq9JIPK3+k7EfeYPE+scooddBB1ZcZIrIg+rQ5IFdyCQaFGrmjF/xFgYWC52Fjy3sE8A+nYnt72PeBWiTVbPl4AwLZ5pshHA2+lPf9XA2hun6nTpGdOCAxxer4b6gur4qv6QHiBPndOAKBZjr35C/TX+ZdW540+9SlMfS+HhW1sxfJWnW1XXsAAAPwJsgIiICRfD+ixZMmd3pshch1J2UD0p6e1qAb7yvmYhSVGogEhbqzWwvtck+BghmOVGXPkAd700QCQAuknZbrffeBXxoFAAAAAoAcAT1EQEREDFm6xtZTGmsgeok6VU0CBdGyQbodp5XpHd1fKy0h1Kig0DwCSd2IBNbDn7R4MS2PzGFHKxyVtsDQQbf5Qv5ub4CIiAiIgIiICIiAiIgJ8dQQQQCDsQeJ9iBKYf2Ykhf2BIJo/4V7E0dtHc1xualWYvGOg87EU+xF3RIN01cqeDPKdY6j9phZQO+Mhx/AU38AYG+JN6vxhAl42Duyk40UEliPcLuBexuq3ngeLlEBz4nVhWsqpKDsW1DbT/Me0Ch1fUDGjO3Ci//AAPkyT1/iGsDE2PJjZ3VSCt2tgkgrakVsd9r+Jox4xmy5C/qXGyhF/RegNqrhm9XO9UKo3KcBERAzdf0GPMunIoYcj3B9wRwZmTz8ZKgecp+glgGX4Y1uO+oC/gylEDB0/iF5PKyL5b8rvauP8rULI7irm+Z+s6UZFo7EHUrDlWHBHz/AF3HBnBOsdPTlRiR+vGpZW/AtlPuCNr5MDfExHxXCPqyKnxk9B/g9TPi67NkBfFjRsd+jUzK7AckDSRubq62o94FWJm6XrA5K6WVgASrijRv2JB4PBmmAmbq+hVyrbq6/S61qHuNwQQfYip86zq9JVFGrI/C3wByzeyj+pA7zi+TNjAZqyr+vQpDL8qATqUe3P34geOm8QZFrOrKy8sFYqw/etVofINV9pRx5AwDKQQRYI4IO4ImHJ4ri4awjbF2UhNxwWNUf/XMx+H9Sw1pgR8mMUuJmNICLBGpjqOMUKIB5IHECv1WcIjOd9IuhyfgfJ4mPMM7rppMeoUXDlivvQKAE/N1959Tw4tRy5Gc2HIBpLBsAL7A1z7ShA8YcQVVUcKAo+wFCe4iAiIgIiICIiAiIgIiICIiAiIgcsfTopJVFBY2xAAJPuSOTsP4TowvY8GfYgc+n6dUXSihVHAAoTpEQEREBERAREQPOTGGFMAR7EXPURAydR4erP5gtcgGkOpN0CTVcEbnYiZOo6zJhdPMZXVg10hBGkAivUbJJqvkStM/U9GmQoXWyh1Ludj+OeO8Dx4f0pUFm3yP6nP9FH+VeB+T3M1xED4RPsRAREQEREBERAR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4" name="AutoShape 4" descr="data:image/jpeg;base64,/9j/4AAQSkZJRgABAQAAAQABAAD/2wCEAAkGBxQTEhQUExMWFhUVGB0UFRYWFxggGBodHhkYGRweHR0YHCgiGxolIBgaIzEhJSkuMC4uGB8zODMtNygtLisBCgoKBQUFDgUFDisZExkrKysrKysrKysrKysrKysrKysrKysrKysrKysrKysrKysrKysrKysrKysrKysrKysrK//AABEIALABHwMBIgACEQEDEQH/xAAbAAEBAQEBAQEBAAAAAAAAAAAABQQDAgEHBv/EADsQAAICAQMCBQMBBQYGAwEAAAECABEDEiExBEEFEyJRYTJxgUIjUpGhsRQVM2LB8AZDotHh8VNzgiT/xAAUAQEAAAAAAAAAAAAAAAAAAAAA/8QAFBEBAAAAAAAAAAAAAAAAAAAAAP/aAAwDAQACEQMRAD8A/cYiICIiAiIgIiICIiAiIgZuv65MK6nNC62BJ/gN9hZ+wM64MyuoZGDKRYINgj8Sd4viYtjyY3AbF9SErujEavq4b07Hbkz5/Z8GTH54Hl2C/mL6WHckkcja97B+YFaJj8J6nzMSsWDE9xW4v0kgcEijXzNbGB9iRF8XzaNZ6csGBKhGthXZwwFHncXx9pR6Dr8eYXja65FEEWL3B3gaoiICIiAiIgIiICIiAiIgIiICIiAiIgIiICIiAiIgInjLkCqWPCgk/Ybya2bqMvpVPJFavMYqx9wAov8AJPG9XzAodR1KJRd1UHYaiBf8Zl/vjDdeYLPAo2e9gVuvzxPODpnfIuTLQ0CkRSSASKZiaFnkAVsPvtQqBP8A7f5j6MDY2pdTPdgWRQpedrPI7T0uDO315VX/AOpNz8+vUB9q/M3KoHAqfYGHH4RiH1IMjXqL5AGYnbeyPgbDYUPacur8UxjUgGsgjGEqlYtQ0hiNJq9x2nTxPqGBx40NPlJGqr0gAliPn2+81dL0640VFFBRQ/7/AHPN/MCR4aw6YOMmIY9RLlsYvHWwCjSoKkChRAs2RzNjdTm035PI2CuNQ22sMAB80T+ZQiBn8PwaMaKeQBdmzfJN/e5wxsB1DhjTMi6PkDUTXuQTv9xN8weL9O7qnlhdSOrjUSOOdx8fxFwN8SVk8UbEwTKjMSCwfEtggc+m9QIsbC+ZRwZ1dQykFTuCIHSIiAiIgIiICIiAiIgIiICIiAiIgJlx+IYy5xgnUCR9LVYAJAYiiQCODNU/nOpxHEjgufNwg9QuTf1qT67BsXQquPpquwXeq6lMa6nYKP8AewA3J+BMmPqM2RdSKiA/SMmrUR7kCtN+2/8ApOPhf7dh1DfTuMKewuix2+s0fsPzK8CY+HqXv9ouHsNADk/NuABftX/jJ1vWua6bIAr5PScl0jJwzLZvWRtp5BPNby9POTGGFMAQeQRY/nAxDwfDt6OO2pq2ogEXRAIBrib5K8o4DjRHJV8lBGAIUepjpIogADbngCVYCIiAiIgT/GVpVygWcLeZVfpoq9fOlmP4m9GBAINg7gjvJ3iHVuWOHHjJJWy+oKq6tQBJ3N+nsDOHTeCHEUOHIVpdLq2plPG6gv6Tt/OBUydQimmZQaLUSLocn7TBj8ZFF2xuuKwFymtJBr1EH1KtnmvmdcfhSWzZP2rsKYuLFAkgBTsoF/f3Jm0oCKIFVVdq9vtA9CJD8PbNj8xEVciLkKYxq06BsaJrdRq7biq37d+o8WZCUfEfMJAx1uj2QLDVtV7gixvzA69Y3/8ARgBG1ZO+wahR+TWoV8k9o6zwfE4e8a292a7kVq9tXzMqZMrZMLPgYMupH3UoAf1KdV3agccEy1Am9N12S8aZMLqW9JYtjI1BCx+liaOk9psXq0IJDqQv1EMKH39pm8X8MGdVBdk0nVa17Ed/gnftPb+F4iUOgDyxSgWBWxAIGzAEAgHgiBpxZVYWpBHuCD/Se5I6pFxZsbYxRyHS+NR9Q7vQ4K3Zb2JHtK8BERAREQEREBERAREQEREBJXVaUzh8gXRlUYVYn6T6m0kHan+OSoB7SrOXU9OuRSjgFWFEH/fPzA94sYUBVAAAoACgB8AT1JXS5XxZVwO3mKyk42P+INNWHrYjcevbfY7yrAREydV4ljxsFZvUeygsQPdgoOlfk7QOHi7aW6dtVVlCkbb6lZNvmyPxftKJNcyH4lm858PkAO6MMuvfQqMGG5Hdqqtz3qecGfJ1DtiyHGvlMpyIvq1/q5aqF1Yo9t4FE+KIa8u8vv5VMB9zdfi7+J5brMpPowGrq3YL+aonT/P47zeBPsCYPCtbtkzHUxAVQthcYBsFTyHvlvt7TqfDeP2uYAG/rO/wSd6+283TnlzKtamC3sLIG/5gcuk6FcZYrqJarLMzHbgWxOws7fJmmYF8VQi0XI491Rq/BNAj7TV03ULkUMpsH+IPcEdiPYwOsRECX4Hk1eYW2ys2rIlEadtK7NuQQv1d95UmTqeh1OMgd0YLp9NVVg7hgfac/Cc7N5oZtWjIUBIANALyB9z29oG+IiAk7xDq3GTHix6VZ7bW+4peQoBBZt75FCzKMz9b0a5VAaxRDAqSGBHsRx7fmBx6Pw/S5yO7ZHI06moADkhQooAn87CbpO6LMyOcWTUdycbtuGXY1f7wsijyFvfeUYCJi8ZwlsLhasDUARYbSdWkjuDVfmccXTNpD4H0hhqCMC2PcCqGxUfYj7QKcTJ0XVMxZXTQy0a1Agg3uPiwRvNcBERAREQEREBERARE5dWrFHCHS5UhWq6NGjR5owJ3iWLzsi412ZCGbKBvj7gKf3mrccVyNxNLdJkP/PYfZcf8rUzz4KVOOwGDE3kDklg9AEG/sPiqqb4E3qOhzEFV6igQR68YJFitipXibOl6VMa6UUKPgc/f3M7RA49P0qIWKKF1nU1Dk8XOXV+Ho+9aXuxkUAOCOCD/AKHYjaa4gTW6p8O+dlbHW7ojDSf8wttj79q3lIGeMrAKS3ABJ+3eZfBkIwpa6btgvsCxIH4BEDbJPiOMf2jAzgFSHxAEA+ptJF32IQ/y95WmbxDoxlTSWK7hgRWxUhhsQQdwIHZnVBuQoFAXQHsBJeRCOqXylINa8xv0MrWo27uCvNcczvh8IQUchbKQNjlOoD3IB2BP2mjpeix470IFvmv6fA3O3zA0REQEg9D13lHJiIOXPYZin/MLffZKAFgmgK3MvGSvCicR8h61fUr2f2t2WNH9QrcWebgdW8SYD1dPlBo0AFaz7WrGvuanjF4jkohunfzAT6FIqtqOt9KnnsexlOIHDo+qGRbAIo6SGBBBHIIP+m07zB1PRkP5uKg/61P05Btz7MANm/B+OfU+JPo9GHJ5hpQGXZSdrYg1Q+D2gafEMGtR6grA6kY9mHG3ccgj2JnTo8+vGj1WtQ1fcAzMfCw9+cTlsEUwAUA80Bwfk2fmcsfR5cQCYSDjNBdZOrEPi71rXAPB71wHbqPFcSv5dlsn7iAs3vwONiDv7j3mbwByTm/ZvjQMAiOKrayR7Ak8DivmfPAukCtmYG/WUBPJINuTsNyxPG1KJYgZ+r6NXokeoAhWBIIv5Ug1xt8Sb0PX5VrE+FndFXUyOpFGwCS5X1Eqdt+xud82rNkZAzJjx1qK7MzEXpB7KAQTW5sbjvr6PoseIEY0VQdzQ52rf34gTfFPE8y42KYWQp6mbJo0hRv+liWJqtuL3lfA5KqSKJAJF3W3uOfvJT9Rkyu+IsuGjVVbuhuit+n1UexqVcGIKqqOFAUfYCoHuIiAiIgIiICIiBgUFepOwrJju+40ECj2IOvnnb7VvmHxRf8ADYEhg6qCO4ZlDA+4I/mBN0BERAREQJXXPkzI+PGtK2rEcjNxVqxCjcgEEdt/jeVAJg6LbPnUH0+jJW2zMGDVW9HSDv3LfihAREQEREBETN1/UlFsDUxIVB7seL9h3J9gYGmRH6/Fmz4QuQFV1OCLpmrSFB4OxZq+AZqfoMjismdq7jENF/F2WH4Inf8Au/H5QxabRQAASbFcEHkEe8DVEnZBkw0V1ZUv1Kd3XjdT+oDkqd/Y9pswdQrqHUgqdwf99/iB1iIgJh8WdwEGNgupwjMRZAIPHbVdDf3m6TfGSx8lRWlsq62Iugp1ivklQL+YGzpemXGuleOSSbJJ3JJPJPvPnXZimN3VdRVSwX3IF1O8w+N6vJfSCeL03q02NVVuTpuB08Ow6VstqZzrZuxJAGwHAAAA+B35mqcekyIyKcdaCo01xVbbdvtO0DD4v0mvGxUftFGrGRWoMvqWj9xX5M64etQprLAAbNe2kjkG6r8zTMzdBjL6ygLbGz7jg1xq2G/OwgTfCP8AiFc+V8YUgAsEa/q01f25B+xluZ+p6JHADKDRsVYIPBoijvMP7XARjxo2VD9NsAUAu1LHntpv5BO0CtEnHxnEt+YTiINFclA/BFEhgaO4lGAiIgIiIHPPhV1KsoYHsf4ybg65cF482StLUjPdFTuo1HZmG4O97WeZWiB5xZAwBUgg8EGwf4T1JWkYeoFDTjzAjb6Tlu+P0kre45rfepVgIiecjhQSTQAsn2AgTG6fX1GQjI6FVQDTVUdZ3sEE3f22959Hh2VgBl6glR/8a6CaFWzAk/NCuPxO3hoJOTJRAyMGUEb0FC2fa6uuwrvc3QJ56HIVCnO2ngkLWQ1/mB2+aE8pi6hBpDI4G6s9hiP3TpFX/n/lKUQJn95shAzYWUEE60t0sdthquvdfifMaZsjNk1NiqhjRgpUigSWAN2TY5BFD5upPhNQIvTeJZszFcYxg4iUzFr+oXsoBvSa5J796M69Zh6jIChXCFPLEuSPahQ9Q51X24nvwHGNDZAK852y/g7L/FQD9yZTgecSkKATZAAJ9/meoiAk0+DIfSWY4rLeVfpBPyN6B3AugfsKpRAmhM2K6PnJd6SayKKGwJ2fvzR35M29N1C5FDqbU8f7PB+J1kjxHD5bK2I+WcraHarWyPSSv790AfnfaBXmXxPpy+NlBAbZlJ4BUhgfwROH935GP7TOxr6RjBSve6Y6j/STvEy/m4+ms5Ey0zF9NgKwJ4A1AgUQR3H2gWvD+oOTEjldJYXV2PwfY8/maJ8ArifYGLqPDxV4/wBm43BWwCRv6lGzD3ucV8TZf8bC6cWy+tN+9j1Ve307SnEDh0nVrkBKng0QQQQfYg7g/ed5JzK+HKcmoHFkYeYCvqT0hQdV7rYG1baiblaAiIgTv+IMYbp8gP7tXX0gkWfxz+JvxrQAu6FWeTDqCCCLBFEGS+k6hsCrjzDZVCrlXUwatjqFWhoA7kjc77QK0REBERAREQOHW9KMiFW+4O1gg2CL7g7zj4f1wdVV2UZa9aWNQI+r08/+5tmTxHpQ6G/Sy+pH7qw4P/cdwSO8DXJHjuUOowKQWyMFZVI1aLtzvxsDvXxNS9eBhTKym2VTpUeoswFKAe9nv+Z88F6bRiW0CsRb7C7O+5HJgbQK2E+xEBERATnnTUrLtuCN+Nx8TpECR4F1ijHjws1ZVGhlb6rA/mO49xK84dZ0q5EZGGze3I+QexHYzEG6nGACqZhVek6WBA5JYkG/xXzAqROHQ9SMmNMgFB1DAfcX2neAiIgJPfCG6lSRvjx2v/7JBP3AX/qM6eLdZ5WPUK1EhFu6tiBwNzV3Q7Az10nR6CWLM7sAGZj7XwBso3PEDVJ3iYHm9PZ/5hpe5Oht/wAf6yjOXUdOrimF1uPcH3BG4PyIEvwfxJ3I1lSH1aSoqmRirLudxVEH7yzJvifhurCExelsdHGVNFa2IB3q1sb++819H1QyKTRUglWVuQR2NbexsdiIHeJFTNnbLky4yHwr6Fx8aqAJZWrc3ai9j7950z9NmzpTlURmBKaW1hLuiwete2+xAvvA2+IdQqISwLX6QoFliQdgO55/n2kjwTLnwoqZldkHpV6vIKX9Spq9N2AQT2uU8HheNGDKCNNlRqbStijSk0O/A7mbYGTF4ghYLbKx3AdGW/tqAv8AE13OefArinVWHswBH85L1p0rkGlxZCWFKaVwFFbbeoCwPcHm4FiZ+vxa8WRf3kZf4giYcXRec/nZQQNIGJbYOosnUSCNLnbYcAUZ1Hg2O+XKd8Zdih97BO/PB2veoGnoOpGTGjj9ahu/cfM0T4BPsBERAREQEERECRk8HbUunKypj3xJQIVtxvf1IAaC9rO/Fb+h6jzEDcHdWHswNMP4iaJK8UxDGw6hQoKkDJ21KaU2RyRsRftUCrERAREQERM/X5NOLIwNUjG/agYHXHmVr0sDRo0QaPsa4M9yPl8IXyrwroyjHpRlZlvuNRH1b+98maEPUtyMeKh7nJZ/6KA/N3A+L0T4lrFkCoOFdbVRzQIIIA9jdCevBOuObEHatVlWq9JIPK3+k7EfeYPE+scooddBB1ZcZIrIg+rQ5IFdyCQaFGrmjF/xFgYWC52Fjy3sE8A+nYnt72PeBWiTVbPl4AwLZ5pshHA2+lPf9XA2hun6nTpGdOCAxxer4b6gur4qv6QHiBPndOAKBZjr35C/TX+ZdW540+9SlMfS+HhW1sxfJWnW1XXsAAAPwJsgIiICRfD+ixZMmd3pshch1J2UD0p6e1qAb7yvmYhSVGogEhbqzWwvtck+BghmOVGXPkAd700QCQAuknZbrffeBXxoFAAAAAoAcAT1EQEREDFm6xtZTGmsgeok6VU0CBdGyQbodp5XpHd1fKy0h1Kig0DwCSd2IBNbDn7R4MS2PzGFHKxyVtsDQQbf5Qv5ub4CIiAiIgIiICIiAiIgJ8dQQQQCDsQeJ9iBKYf2Ykhf2BIJo/4V7E0dtHc1xualWYvGOg87EU+xF3RIN01cqeDPKdY6j9phZQO+Mhx/AU38AYG+JN6vxhAl42Duyk40UEliPcLuBexuq3ngeLlEBz4nVhWsqpKDsW1DbT/Me0Ch1fUDGjO3Ci//AAPkyT1/iGsDE2PJjZ3VSCt2tgkgrakVsd9r+Jox4xmy5C/qXGyhF/RegNqrhm9XO9UKo3KcBERAzdf0GPMunIoYcj3B9wRwZmTz8ZKgecp+glgGX4Y1uO+oC/gylEDB0/iF5PKyL5b8rvauP8rULI7irm+Z+s6UZFo7EHUrDlWHBHz/AF3HBnBOsdPTlRiR+vGpZW/AtlPuCNr5MDfExHxXCPqyKnxk9B/g9TPi67NkBfFjRsd+jUzK7AckDSRubq62o94FWJm6XrA5K6WVgASrijRv2JB4PBmmAmbq+hVyrbq6/S61qHuNwQQfYip86zq9JVFGrI/C3wByzeyj+pA7zi+TNjAZqyr+vQpDL8qATqUe3P34geOm8QZFrOrKy8sFYqw/etVofINV9pRx5AwDKQQRYI4IO4ImHJ4ri4awjbF2UhNxwWNUf/XMx+H9Sw1pgR8mMUuJmNICLBGpjqOMUKIB5IHECv1WcIjOd9IuhyfgfJ4mPMM7rppMeoUXDlivvQKAE/N1959Tw4tRy5Gc2HIBpLBsAL7A1z7ShA8YcQVVUcKAo+wFCe4iAiIgIiICIiAiIgIiICIiAiIgcsfTopJVFBY2xAAJPuSOTsP4TowvY8GfYgc+n6dUXSihVHAAoTpEQEREBERAREQPOTGGFMAR7EXPURAydR4erP5gtcgGkOpN0CTVcEbnYiZOo6zJhdPMZXVg10hBGkAivUbJJqvkStM/U9GmQoXWyh1Ludj+OeO8Dx4f0pUFm3yP6nP9FH+VeB+T3M1xED4RPsRAREQEREBERAREQ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Šipka doprava 28"/>
          <p:cNvSpPr/>
          <p:nvPr/>
        </p:nvSpPr>
        <p:spPr>
          <a:xfrm>
            <a:off x="2411760" y="393762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ástupný symbol pro obsah 1"/>
          <p:cNvSpPr txBox="1">
            <a:spLocks/>
          </p:cNvSpPr>
          <p:nvPr/>
        </p:nvSpPr>
        <p:spPr>
          <a:xfrm>
            <a:off x="4211960" y="2497460"/>
            <a:ext cx="1080120" cy="237626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2013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15,4 mil.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51,0 %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solidFill>
                  <a:srgbClr val="C00000"/>
                </a:solidFill>
                <a:cs typeface="Arial" charset="0"/>
              </a:rPr>
              <a:t>43,3 mil.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dirty="0" smtClean="0">
                <a:cs typeface="Arial" charset="0"/>
              </a:rPr>
              <a:t>51,1 %</a:t>
            </a:r>
          </a:p>
          <a:p>
            <a:pPr marL="457200" lvl="0" indent="-457200" algn="r">
              <a:lnSpc>
                <a:spcPct val="120000"/>
              </a:lnSpc>
              <a:spcBef>
                <a:spcPts val="600"/>
              </a:spcBef>
              <a:defRPr/>
            </a:pPr>
            <a:endParaRPr lang="cs-CZ" sz="68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1" name="Zástupný symbol pro obsah 1"/>
          <p:cNvSpPr txBox="1">
            <a:spLocks/>
          </p:cNvSpPr>
          <p:nvPr/>
        </p:nvSpPr>
        <p:spPr>
          <a:xfrm>
            <a:off x="5796136" y="2569468"/>
            <a:ext cx="2592288" cy="10801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Z pohledu </a:t>
            </a:r>
            <a:r>
              <a:rPr lang="cs-CZ" sz="1500" b="1" dirty="0" smtClean="0">
                <a:cs typeface="Arial" charset="0"/>
              </a:rPr>
              <a:t>kategorie</a:t>
            </a:r>
            <a:r>
              <a:rPr lang="cs-CZ" sz="1500" dirty="0" smtClean="0">
                <a:cs typeface="Arial" charset="0"/>
              </a:rPr>
              <a:t> HUZ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dominují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H**** a H***</a:t>
            </a: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45720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15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pic>
        <p:nvPicPr>
          <p:cNvPr id="13" name="irc_mi" descr="http://www.iconsdb.com/icons/preview/gray/hotel-2-xx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929508"/>
            <a:ext cx="2880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obsah 1"/>
          <p:cNvSpPr txBox="1">
            <a:spLocks/>
          </p:cNvSpPr>
          <p:nvPr/>
        </p:nvSpPr>
        <p:spPr>
          <a:xfrm>
            <a:off x="5796136" y="3865612"/>
            <a:ext cx="2592288" cy="10801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Z pohledu </a:t>
            </a:r>
            <a:r>
              <a:rPr lang="cs-CZ" sz="1500" b="1" dirty="0" smtClean="0">
                <a:cs typeface="Arial" charset="0"/>
              </a:rPr>
              <a:t>krajů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cs typeface="Arial" charset="0"/>
              </a:rPr>
              <a:t>dominují</a:t>
            </a:r>
          </a:p>
          <a:p>
            <a:pPr marL="457200" lvl="0" indent="-457200"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1500" dirty="0" smtClean="0">
                <a:solidFill>
                  <a:srgbClr val="C00000"/>
                </a:solidFill>
                <a:cs typeface="Arial" charset="0"/>
              </a:rPr>
              <a:t>Praha, JM, KV</a:t>
            </a:r>
            <a:endParaRPr kumimoji="0" lang="cs-CZ" sz="15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Arial" charset="0"/>
            </a:endParaRPr>
          </a:p>
          <a:p>
            <a:pPr marL="457200" indent="-457200" algn="ctr">
              <a:lnSpc>
                <a:spcPct val="120000"/>
              </a:lnSpc>
              <a:spcBef>
                <a:spcPts val="600"/>
              </a:spcBef>
              <a:defRPr/>
            </a:pPr>
            <a:endParaRPr lang="cs-CZ" sz="1500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pic>
        <p:nvPicPr>
          <p:cNvPr id="15" name="Picture 12" descr="http://www.zemepis.com/images/slmapy/kraj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225652"/>
            <a:ext cx="570443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31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00011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III. Rok 2013 z pohledu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Hromadná ubytovací zařízení </a:t>
            </a:r>
            <a:r>
              <a:rPr lang="cs-CZ" sz="6800" dirty="0" smtClean="0">
                <a:latin typeface="Arial" charset="0"/>
                <a:cs typeface="Arial" charset="0"/>
              </a:rPr>
              <a:t>(alespoň 5 pokojů a 10 lůžek)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755576" y="2209428"/>
            <a:ext cx="80010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r>
              <a:rPr lang="cs-CZ" sz="1700" b="1" dirty="0">
                <a:latin typeface="Arial" charset="0"/>
              </a:rPr>
              <a:t>Hosté</a:t>
            </a:r>
            <a:r>
              <a:rPr lang="cs-CZ" sz="1700" dirty="0">
                <a:latin typeface="Arial" charset="0"/>
              </a:rPr>
              <a:t>           = </a:t>
            </a:r>
            <a:r>
              <a:rPr lang="cs-CZ" sz="1700" b="1" dirty="0" smtClean="0">
                <a:latin typeface="Arial" charset="0"/>
              </a:rPr>
              <a:t>15,4 </a:t>
            </a:r>
            <a:r>
              <a:rPr lang="cs-CZ" sz="1700" b="1" dirty="0">
                <a:latin typeface="Arial" charset="0"/>
              </a:rPr>
              <a:t>mil.</a:t>
            </a:r>
            <a:r>
              <a:rPr lang="cs-CZ" sz="1700" dirty="0">
                <a:latin typeface="Arial" charset="0"/>
              </a:rPr>
              <a:t> 	</a:t>
            </a:r>
            <a:r>
              <a:rPr lang="cs-CZ" sz="1700" b="1" dirty="0">
                <a:latin typeface="Arial" charset="0"/>
              </a:rPr>
              <a:t>	  Přenocování </a:t>
            </a:r>
            <a:r>
              <a:rPr lang="cs-CZ" sz="1700" dirty="0">
                <a:latin typeface="Arial" charset="0"/>
              </a:rPr>
              <a:t>                = </a:t>
            </a:r>
            <a:r>
              <a:rPr lang="cs-CZ" sz="1700" b="1" dirty="0" smtClean="0">
                <a:latin typeface="Arial" charset="0"/>
              </a:rPr>
              <a:t>43,3 </a:t>
            </a:r>
            <a:r>
              <a:rPr lang="cs-CZ" sz="1700" b="1" dirty="0">
                <a:latin typeface="Arial" charset="0"/>
              </a:rPr>
              <a:t>mil.</a:t>
            </a:r>
          </a:p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endParaRPr lang="cs-CZ" sz="1700" dirty="0">
              <a:latin typeface="Arial" charset="0"/>
            </a:endParaRPr>
          </a:p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r>
              <a:rPr lang="cs-CZ" sz="1700" dirty="0" smtClean="0">
                <a:latin typeface="Arial" charset="0"/>
              </a:rPr>
              <a:t>2013/2012      </a:t>
            </a:r>
            <a:r>
              <a:rPr lang="cs-CZ" sz="1700" b="1" dirty="0">
                <a:latin typeface="Arial" charset="0"/>
              </a:rPr>
              <a:t>+ </a:t>
            </a:r>
            <a:r>
              <a:rPr lang="cs-CZ" sz="1700" b="1" dirty="0" smtClean="0">
                <a:latin typeface="Arial" charset="0"/>
              </a:rPr>
              <a:t>2,0 </a:t>
            </a:r>
            <a:r>
              <a:rPr lang="cs-CZ" sz="1700" b="1" dirty="0">
                <a:latin typeface="Arial" charset="0"/>
              </a:rPr>
              <a:t>%</a:t>
            </a:r>
            <a:r>
              <a:rPr lang="cs-CZ" sz="1700" dirty="0">
                <a:latin typeface="Arial" charset="0"/>
              </a:rPr>
              <a:t>                                </a:t>
            </a:r>
            <a:r>
              <a:rPr lang="cs-CZ" sz="1700" dirty="0" smtClean="0">
                <a:latin typeface="Arial" charset="0"/>
              </a:rPr>
              <a:t>2013/2012       </a:t>
            </a:r>
            <a:r>
              <a:rPr lang="cs-CZ" sz="1700" b="1" dirty="0">
                <a:latin typeface="Arial" charset="0"/>
              </a:rPr>
              <a:t>+ </a:t>
            </a:r>
            <a:r>
              <a:rPr lang="cs-CZ" sz="1700" b="1" dirty="0" smtClean="0">
                <a:latin typeface="Arial" charset="0"/>
              </a:rPr>
              <a:t>0,1 </a:t>
            </a:r>
            <a:r>
              <a:rPr lang="cs-CZ" sz="1700" b="1" dirty="0">
                <a:latin typeface="Arial" charset="0"/>
              </a:rPr>
              <a:t>%</a:t>
            </a:r>
          </a:p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endParaRPr lang="cs-CZ" sz="1700" dirty="0">
              <a:latin typeface="Arial" charset="0"/>
            </a:endParaRPr>
          </a:p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r>
              <a:rPr lang="cs-CZ" sz="1700" i="1" dirty="0">
                <a:latin typeface="Arial" charset="0"/>
              </a:rPr>
              <a:t>  </a:t>
            </a:r>
            <a:r>
              <a:rPr lang="cs-CZ" sz="1700" b="1" i="1" dirty="0">
                <a:latin typeface="Arial" charset="0"/>
              </a:rPr>
              <a:t>Domácí   + </a:t>
            </a:r>
            <a:r>
              <a:rPr lang="cs-CZ" sz="1700" b="1" i="1" dirty="0" smtClean="0">
                <a:latin typeface="Arial" charset="0"/>
              </a:rPr>
              <a:t>1,4 </a:t>
            </a:r>
            <a:r>
              <a:rPr lang="cs-CZ" sz="1700" b="1" i="1" dirty="0">
                <a:latin typeface="Arial" charset="0"/>
              </a:rPr>
              <a:t>%</a:t>
            </a:r>
            <a:r>
              <a:rPr lang="cs-CZ" sz="1700" b="1" dirty="0">
                <a:latin typeface="Arial" charset="0"/>
              </a:rPr>
              <a:t> 		        </a:t>
            </a:r>
            <a:r>
              <a:rPr lang="cs-CZ" sz="1700" b="1" i="1" dirty="0">
                <a:latin typeface="Arial" charset="0"/>
              </a:rPr>
              <a:t>Domácí   </a:t>
            </a:r>
            <a:r>
              <a:rPr lang="cs-CZ" sz="1700" b="1" i="1" dirty="0" smtClean="0">
                <a:solidFill>
                  <a:srgbClr val="C00000"/>
                </a:solidFill>
                <a:latin typeface="Arial" charset="0"/>
              </a:rPr>
              <a:t>- 1,5 </a:t>
            </a:r>
            <a:r>
              <a:rPr lang="cs-CZ" sz="1700" b="1" i="1" dirty="0">
                <a:solidFill>
                  <a:srgbClr val="C00000"/>
                </a:solidFill>
                <a:latin typeface="Arial" charset="0"/>
              </a:rPr>
              <a:t>%</a:t>
            </a:r>
          </a:p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r>
              <a:rPr lang="cs-CZ" sz="1700" b="1" i="1" dirty="0">
                <a:latin typeface="Arial" charset="0"/>
              </a:rPr>
              <a:t>Zahraniční   + </a:t>
            </a:r>
            <a:r>
              <a:rPr lang="cs-CZ" sz="1700" b="1" i="1" dirty="0" smtClean="0">
                <a:latin typeface="Arial" charset="0"/>
              </a:rPr>
              <a:t>2,7 </a:t>
            </a:r>
            <a:r>
              <a:rPr lang="cs-CZ" sz="1700" b="1" i="1" dirty="0">
                <a:latin typeface="Arial" charset="0"/>
              </a:rPr>
              <a:t>%</a:t>
            </a:r>
            <a:r>
              <a:rPr lang="cs-CZ" sz="1700" b="1" dirty="0">
                <a:latin typeface="Arial" charset="0"/>
              </a:rPr>
              <a:t> 		      </a:t>
            </a:r>
            <a:r>
              <a:rPr lang="cs-CZ" sz="1700" b="1" i="1" dirty="0">
                <a:latin typeface="Arial" charset="0"/>
              </a:rPr>
              <a:t>Zahraniční   + </a:t>
            </a:r>
            <a:r>
              <a:rPr lang="cs-CZ" sz="1700" b="1" i="1" dirty="0" smtClean="0">
                <a:latin typeface="Arial" charset="0"/>
              </a:rPr>
              <a:t>1,6 </a:t>
            </a:r>
            <a:r>
              <a:rPr lang="cs-CZ" sz="1700" b="1" i="1" dirty="0">
                <a:latin typeface="Arial" charset="0"/>
              </a:rPr>
              <a:t>%</a:t>
            </a:r>
          </a:p>
        </p:txBody>
      </p:sp>
      <p:pic>
        <p:nvPicPr>
          <p:cNvPr id="7" name="Picture 5" descr="D:\Zdenek\TSA\Prezentace\Gify,obrázky\gif\Člověk_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7420"/>
            <a:ext cx="4572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D:\Zdenek\TSA\Prezentace\Gify,obrázky\gif\Nocleh.jpg"/>
          <p:cNvPicPr>
            <a:picLocks noChangeAspect="1" noChangeArrowheads="1"/>
          </p:cNvPicPr>
          <p:nvPr/>
        </p:nvPicPr>
        <p:blipFill>
          <a:blip r:embed="rId3" cstate="print">
            <a:lum bright="-6000"/>
          </a:blip>
          <a:srcRect/>
          <a:stretch>
            <a:fillRect/>
          </a:stretch>
        </p:blipFill>
        <p:spPr bwMode="auto">
          <a:xfrm>
            <a:off x="5940152" y="2137420"/>
            <a:ext cx="815975" cy="6016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2" name="AutoShape 13"/>
          <p:cNvSpPr>
            <a:spLocks/>
          </p:cNvSpPr>
          <p:nvPr/>
        </p:nvSpPr>
        <p:spPr bwMode="auto">
          <a:xfrm rot="-5400000">
            <a:off x="1820565" y="2656607"/>
            <a:ext cx="228600" cy="2214562"/>
          </a:xfrm>
          <a:prstGeom prst="leftBrace">
            <a:avLst>
              <a:gd name="adj1" fmla="val 722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13"/>
          <p:cNvSpPr>
            <a:spLocks/>
          </p:cNvSpPr>
          <p:nvPr/>
        </p:nvSpPr>
        <p:spPr bwMode="auto">
          <a:xfrm rot="-5400000">
            <a:off x="5925021" y="2656607"/>
            <a:ext cx="228600" cy="2214562"/>
          </a:xfrm>
          <a:prstGeom prst="leftBrace">
            <a:avLst>
              <a:gd name="adj1" fmla="val 722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1907704" y="321754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6200000">
            <a:off x="6012160" y="3217540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96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00011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III. Rok 2013 z pohledu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Kategorie HUZ</a:t>
            </a:r>
            <a:endParaRPr lang="cs-CZ" sz="6800" dirty="0" smtClean="0">
              <a:latin typeface="Arial" charset="0"/>
              <a:cs typeface="Arial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251520" y="2353445"/>
            <a:ext cx="856895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90525" indent="-390525" eaLnBrk="0" hangingPunct="0">
              <a:lnSpc>
                <a:spcPct val="150000"/>
              </a:lnSpc>
              <a:spcBef>
                <a:spcPct val="20000"/>
              </a:spcBef>
            </a:pPr>
            <a:r>
              <a:rPr lang="cs-CZ" sz="1700" dirty="0" smtClean="0">
                <a:latin typeface="Arial" charset="0"/>
              </a:rPr>
              <a:t>Hotely	    *****	</a:t>
            </a:r>
            <a:r>
              <a:rPr lang="cs-CZ" sz="1700" dirty="0">
                <a:latin typeface="Arial" charset="0"/>
              </a:rPr>
              <a:t>	</a:t>
            </a:r>
            <a:r>
              <a:rPr lang="cs-CZ" sz="1700" dirty="0" smtClean="0">
                <a:latin typeface="Arial" charset="0"/>
              </a:rPr>
              <a:t>+ 3,6 </a:t>
            </a:r>
            <a:r>
              <a:rPr lang="cs-CZ" sz="1700" dirty="0">
                <a:latin typeface="Arial" charset="0"/>
              </a:rPr>
              <a:t>%		+ </a:t>
            </a:r>
            <a:r>
              <a:rPr lang="cs-CZ" sz="1700" dirty="0" smtClean="0">
                <a:latin typeface="Arial" charset="0"/>
              </a:rPr>
              <a:t>0,4 </a:t>
            </a:r>
            <a:r>
              <a:rPr lang="cs-CZ" sz="1700" dirty="0">
                <a:latin typeface="Arial" charset="0"/>
              </a:rPr>
              <a:t>%		</a:t>
            </a:r>
            <a:r>
              <a:rPr lang="cs-CZ" sz="1700" dirty="0" smtClean="0">
                <a:latin typeface="Arial" charset="0"/>
              </a:rPr>
              <a:t>     nocí rezidentů</a:t>
            </a:r>
            <a:endParaRPr lang="cs-CZ" sz="1700" dirty="0">
              <a:latin typeface="Arial" charset="0"/>
            </a:endParaRPr>
          </a:p>
          <a:p>
            <a:pPr marL="390525" indent="-390525" eaLnBrk="0" hangingPunct="0">
              <a:lnSpc>
                <a:spcPct val="200000"/>
              </a:lnSpc>
            </a:pPr>
            <a:r>
              <a:rPr lang="cs-CZ" sz="1700" dirty="0" smtClean="0">
                <a:latin typeface="Arial" charset="0"/>
              </a:rPr>
              <a:t>Hotely	    ****	</a:t>
            </a:r>
            <a:r>
              <a:rPr lang="cs-CZ" sz="1700" dirty="0">
                <a:latin typeface="Arial" charset="0"/>
              </a:rPr>
              <a:t>	</a:t>
            </a:r>
            <a:r>
              <a:rPr lang="cs-CZ" sz="1700" dirty="0" smtClean="0">
                <a:latin typeface="Arial" charset="0"/>
              </a:rPr>
              <a:t>+ 2,8 </a:t>
            </a:r>
            <a:r>
              <a:rPr lang="cs-CZ" sz="1700" dirty="0">
                <a:latin typeface="Arial" charset="0"/>
              </a:rPr>
              <a:t>%		+ </a:t>
            </a:r>
            <a:r>
              <a:rPr lang="cs-CZ" sz="1700" dirty="0" smtClean="0">
                <a:latin typeface="Arial" charset="0"/>
              </a:rPr>
              <a:t>1,8 %	</a:t>
            </a:r>
            <a:r>
              <a:rPr lang="cs-CZ" sz="1700" dirty="0">
                <a:latin typeface="Arial" charset="0"/>
              </a:rPr>
              <a:t>	</a:t>
            </a:r>
            <a:r>
              <a:rPr lang="cs-CZ" sz="1700" dirty="0" smtClean="0">
                <a:latin typeface="Arial" charset="0"/>
              </a:rPr>
              <a:t>největší podíl 30 %</a:t>
            </a:r>
            <a:endParaRPr lang="cs-CZ" sz="1700" dirty="0">
              <a:latin typeface="Arial" charset="0"/>
            </a:endParaRPr>
          </a:p>
          <a:p>
            <a:pPr marL="390525" indent="-390525" eaLnBrk="0" hangingPunct="0">
              <a:lnSpc>
                <a:spcPct val="200000"/>
              </a:lnSpc>
            </a:pPr>
            <a:r>
              <a:rPr lang="cs-CZ" sz="1700" dirty="0" smtClean="0">
                <a:latin typeface="Arial" charset="0"/>
              </a:rPr>
              <a:t>Hotely	    ***	</a:t>
            </a:r>
            <a:r>
              <a:rPr lang="cs-CZ" sz="1700" dirty="0">
                <a:latin typeface="Arial" charset="0"/>
              </a:rPr>
              <a:t>	</a:t>
            </a:r>
            <a:r>
              <a:rPr lang="cs-CZ" sz="1700" dirty="0" smtClean="0">
                <a:latin typeface="Arial" charset="0"/>
              </a:rPr>
              <a:t>+ 0,2 </a:t>
            </a:r>
            <a:r>
              <a:rPr lang="cs-CZ" sz="1700" dirty="0">
                <a:latin typeface="Arial" charset="0"/>
              </a:rPr>
              <a:t>%		</a:t>
            </a:r>
            <a:r>
              <a:rPr lang="cs-CZ" sz="1700" dirty="0" smtClean="0">
                <a:solidFill>
                  <a:srgbClr val="C00000"/>
                </a:solidFill>
                <a:latin typeface="Arial" charset="0"/>
              </a:rPr>
              <a:t>-  1,3 </a:t>
            </a:r>
            <a:r>
              <a:rPr lang="cs-CZ" sz="1700" dirty="0">
                <a:solidFill>
                  <a:srgbClr val="C00000"/>
                </a:solidFill>
                <a:latin typeface="Arial" charset="0"/>
              </a:rPr>
              <a:t>% </a:t>
            </a:r>
            <a:r>
              <a:rPr lang="cs-CZ" sz="1700" dirty="0">
                <a:latin typeface="Arial" charset="0"/>
              </a:rPr>
              <a:t>		nejvíce rezidentů</a:t>
            </a:r>
          </a:p>
          <a:p>
            <a:pPr marL="390525" indent="-390525" eaLnBrk="0" hangingPunct="0">
              <a:lnSpc>
                <a:spcPct val="200000"/>
              </a:lnSpc>
            </a:pPr>
            <a:r>
              <a:rPr lang="cs-CZ" sz="1700" dirty="0" smtClean="0">
                <a:latin typeface="Arial" charset="0"/>
              </a:rPr>
              <a:t>Turistické ubytovny	+ 16,9 </a:t>
            </a:r>
            <a:r>
              <a:rPr lang="cs-CZ" sz="1700" dirty="0">
                <a:latin typeface="Arial" charset="0"/>
              </a:rPr>
              <a:t>%		+ </a:t>
            </a:r>
            <a:r>
              <a:rPr lang="cs-CZ" sz="1700" dirty="0" smtClean="0">
                <a:latin typeface="Arial" charset="0"/>
              </a:rPr>
              <a:t>19,6 </a:t>
            </a:r>
            <a:r>
              <a:rPr lang="cs-CZ" sz="1700" dirty="0">
                <a:latin typeface="Arial" charset="0"/>
              </a:rPr>
              <a:t>%		podíl pouze </a:t>
            </a:r>
            <a:r>
              <a:rPr lang="cs-CZ" sz="1700" dirty="0" smtClean="0">
                <a:latin typeface="Arial" charset="0"/>
              </a:rPr>
              <a:t>3 </a:t>
            </a:r>
            <a:r>
              <a:rPr lang="cs-CZ" sz="1700" dirty="0">
                <a:latin typeface="Arial" charset="0"/>
              </a:rPr>
              <a:t>%</a:t>
            </a:r>
          </a:p>
        </p:txBody>
      </p:sp>
      <p:pic>
        <p:nvPicPr>
          <p:cNvPr id="11" name="Picture 5" descr="D:\Zdenek\TSA\Prezentace\Gify,obrázky\gif\Člověk_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7380"/>
            <a:ext cx="4572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D:\Zdenek\TSA\Prezentace\Gify,obrázky\gif\Nocleh.jpg"/>
          <p:cNvPicPr>
            <a:picLocks noChangeAspect="1" noChangeArrowheads="1"/>
          </p:cNvPicPr>
          <p:nvPr/>
        </p:nvPicPr>
        <p:blipFill>
          <a:blip r:embed="rId3" cstate="print">
            <a:lum bright="-6000"/>
          </a:blip>
          <a:srcRect/>
          <a:stretch>
            <a:fillRect/>
          </a:stretch>
        </p:blipFill>
        <p:spPr bwMode="auto">
          <a:xfrm>
            <a:off x="4860032" y="1777380"/>
            <a:ext cx="815975" cy="6016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" name="Šipka doprava 16"/>
          <p:cNvSpPr/>
          <p:nvPr/>
        </p:nvSpPr>
        <p:spPr>
          <a:xfrm rot="5400000">
            <a:off x="6732240" y="2569468"/>
            <a:ext cx="288032" cy="14401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49388"/>
            <a:ext cx="342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8" descr="D:\Zdenek\TSA\Prezentace\Gify,obrázky\gif\Hote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425452"/>
            <a:ext cx="4565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 descr="D:\Zdenek\TSA\Prezentace\Gify,obrázky\gif\Hote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857500"/>
            <a:ext cx="4565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8" descr="D:\Zdenek\TSA\Prezentace\Gify,obrázky\gif\Hote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361556"/>
            <a:ext cx="4565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Šipka doprava 22"/>
          <p:cNvSpPr/>
          <p:nvPr/>
        </p:nvSpPr>
        <p:spPr>
          <a:xfrm>
            <a:off x="2411760" y="256946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/>
          <p:cNvSpPr/>
          <p:nvPr/>
        </p:nvSpPr>
        <p:spPr>
          <a:xfrm>
            <a:off x="2411760" y="292950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24"/>
          <p:cNvSpPr/>
          <p:nvPr/>
        </p:nvSpPr>
        <p:spPr>
          <a:xfrm>
            <a:off x="2411760" y="3433564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/>
          <p:cNvSpPr/>
          <p:nvPr/>
        </p:nvSpPr>
        <p:spPr>
          <a:xfrm>
            <a:off x="2411760" y="400962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90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00011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III. Rok 2013 z pohledu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Kraje</a:t>
            </a:r>
            <a:endParaRPr lang="cs-CZ" sz="6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5" name="Graf 14"/>
          <p:cNvGraphicFramePr/>
          <p:nvPr>
            <p:extLst>
              <p:ext uri="{D42A27DB-BD31-4B8C-83A1-F6EECF244321}">
                <p14:modId xmlns:p14="http://schemas.microsoft.com/office/powerpoint/2010/main" val="1710894801"/>
              </p:ext>
            </p:extLst>
          </p:nvPr>
        </p:nvGraphicFramePr>
        <p:xfrm>
          <a:off x="395536" y="1489349"/>
          <a:ext cx="8208912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" name="Picture 5" descr="D:\Zdenek\TSA\Prezentace\Gify,obrázky\obr\Praha_špendlí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281436"/>
            <a:ext cx="1097508" cy="733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AutoShape 2" descr="data:image/jpeg;base64,/9j/4AAQSkZJRgABAQAAAQABAAD/2wCEAAkGBxISERIUEhQWFhUXGBgXGBcXFhwaFxsXGhcYFxsXGBcYICghGxolHBgYITIiJSkrLi4uGh8zODUsNygtLisBCgoKDg0NFBAQFywlHCQtKzAvLTc3NzArMDcsKzc3MDIsNC0sLysrLCwsLzcsLywsMS8sLzArLC8rKy00LCwxL//AABEIAKoBKQMBIgACEQEDEQH/xAAcAAEAAgMBAQEAAAAAAAAAAAAABAYCAwUHAQj/xAA4EAABAwIEBQMCBAUEAwEAAAABAAIRAyEEEjFBBQYiUWETcYEykSNSobEUQnLB8Acz0fGCkuFT/8QAGwEBAQACAwEAAAAAAAAAAAAAAAECBQMEBgf/xAAtEQEAAgIBAQYFAwUAAAAAAAAAAQIDEQQxBSFBUWGRBhJxwfAiodEUMoGx8f/aAAwDAQACEQMRAD8A9xREQEREBERAREQEREBa8RmyOyxmgxJgTFpIuFsXI45x5mHFoe+fozQY7mAYQVqvxvGYYupvcHEQA5zDtrBIGYHSTP8AdWLlvjTsSHZmZS2JcD0kmbAHTQd9VVOO8wuxLWtLAwA5tZMwRrAtcrdyti3NcA+p6dHMXGSGhzwGgNzaxoY0t5VVf1D4tWqMpPdTyS0F3XMQASdN1li8eynSNUnMwCZbBmTAi8bqt8W5lw9bD1GAVA5wsCBqDIuDESFEZYXnNuQeox2eDOUDKTNol0gQrLgsU2qxr2TldpIg6xoV5Qr9ypxllSmykbVGNiIsWtgAg+0KrMLAiIogiIgIiICIiAiIgIiICIiAiIgIiICIiAiIgIiICIiAi1167WNLnGA0ST2HdcjFcw0Th3VGvbmLSAw3OaIgt1j+yDpVcfSa7K6owOgmC4TA3hQsfx6g2i9zKrC7KcoBBOaDEtF9V5tC+q6XToYjjeIeXzUcA7UNMC1oHYfvvK56IqqVgzkBqTEAht4JcYFvYOn7LTVrl0TFpNgBcxJt7D7LOrenTjQZgf6pmfluUf8Aj4WhQZmu/LlzOy/lk5ftosEW9uDeWhwggidROpGh1mDEToVRoUvhfEHUKmdgBMEX0uoiIO9wvmTENDmlwfYuBeCYIGYiQQYgH2su1Q5ypenL2uD/AMouCfDu3v8Aqqdgf9xo7y23ZwLftdaCFDT1ThmMFakyoBGYadjMET7hSl5bR4rXZT9NlRzWXMC2vZ2o+6sOL5idSo0G0qjaj463EE2GgM3n9bJpNLii8/4pzPVqPY6kXUwAJEggu3MaEe6tfLvFDiKWZzYcDBscp8tP9tlDTqoiIgiIgIiICIiAiIgIiICIiAiIgIq5xzmf0KnpsYHwASc252gBcbH821XtYGD03B0uIMggGwvt37oul8XHxHMmHY8sc5wcHFp6TAjeRsq3wrmqpTa5tTr/ACuNyD2IkS39v25OIpuql1RuZ5c45uiDJvMAkR8q6NN/HOKGrWqOY5wY6GxJALW6SN7yb91zFlUYWmCIKxRRERUERGiTAuew1QSMHBOQ6Oj4I0cO9pEbyVkcCYJa5roIBynSZgkmBsRr27rNlT02AhsPJcMxFxlLHTDrbxp37qCoJpLaYaC0OeCXO8aZWhwN9CT/AFdxaM+s4uzEnNMzN52hYIqJZY17A6Q105TYBmkgkN+kkSLAjpOixbQY45Q+D3cOlx8HUSbCR9tEa2KLiby4ADsQJJPxaN58KMoJhNNjmxmDmwczSDJIB9hlNo30kaqNXc0uJaIH+TaTF5tJWCKgiIg6vBOBVMQZHTTBgvPtoBvt91feE4EUKTaYMxMmIkkkzCqvLfMbaVM06o6WNlkDqJzEltzE3tpoVb8Fim1abKjZhwkTr7HypKS3oixq0w5padCCDBgwbajRRH0FfV59xHE1sHWNKlUcGNuwG4yuGkHaZHwupwXmwuc1leBM/iaCdpGgG0+yLpbUWunXY4kNcCREgEEidJjvC2Igiw9ZubLIzRmyzeJiY7Ss0BERAREQEREFbrcQ9DGnO1zWVQAC54y5gYL4khrYjz91s5t4uaNMNYet+4ddrRuIvfT7rLnWP4Y9MnM2DH03kn2gR8qncY4o7EOY5zQ0taG20NyZ8a6KqgIiKqIiIJGMEFnbIyPlsn9ZPyFHUvEU/wAGmS5pMkCNQ36od5kkj/yWuhTGVz3CQCABMAkz2uQI276qDRFp27+//RUhuEMZnGGxJOpExAjuZBAMWkr5/FuAhvQOzSYJ7mSSStLnEmTcnc6oJNTGEZRTLmtAiCdbkklum+l9lgcY+IkAXsGtAuIJAAsSLSLwtC+sYXGACT2CA5xOpJ918Ug4XLd7sutoJdYxYRGvchfRhw7/AGySRHSR1G8WjXayCMiIqNuGrljgRp/MNnDQg7XEhbKbKbpAzzDjciBlaXTYX00/UqMpGALQ8FzsoEkG9yBYWEgEwCe0qCOikfwrpOYhotLj9PUJEZZmQZgbdkZhxq5zYEzlcJmLASLyYEgEBUR0Ul7KYvJIIENBuDAnM4tixkC1/G+FehADmg5CBc3g3EEjeR+yg0ro8I4zVoOaQ4lg1YScsEyYGgPlc5b6dCOqpZsEgTDnWtA1id9NUHqWFxDajGvYZa4SP87raqzyhxWl6YozlcCYDiLgmbGBNybLXzLxkFxpUyfw+t7gd4hrRGvW5pPaFE0k8z4rDvoVW56Ze0SACC4EOAjwZtHuqEhKzoU8zmt7kD7lVXS4Bj6lEnIWtaXMzl0CQM3RJsJBJ+FIxPNmJLyWua1s2aGgiPJIn9lx8RWLjr0g9I0AG0Db918w1XI9roBykGDoYMwUFq5UxNarXfVe3OHANLyYyC5AaNwSBYeCrguPwnmGjXc1jZa8tmCLSNQDv39l2FGIi+BwuJ01X1AREQEREHwidVSuOcqOac+HGZtyW/zD+nuPCuyIPInsLSQ4EEWIIgg9iF8Vj5twDG1s3qy58ucHatGgygC4tAGtvcji1GUmwJL+5a7KPYS07R822VZIwUj+EI+pzWu/K6Qfm0D5j7LJlZrJLC/NEAmBFwcwIMg2iPOuyiIOg6u6iMjQQ7pc6d5aOksjbzOhiJWVZoqmGvFm9LerUACACBBMAQJ+dVzkQZvpOAktIExJBF+3usFuo4gg36hYEOuIBke3/wBK+16bYDmkkFzhBbERlOxP5v0QaFIwFYNeJJymzgNCOzhu2dR/dR0VGddrg4tdq3p1mI29lIw2AqFzOlwktuPqgn6gNbd0fjZAOUZoYMxAcIaIsHCxNiTOyiEyZOvfdQbMRVzOJiNP0ESTuTqT3WtEVBbcKGl7c5IbNyNY8LUiCVxKo9z8zzIdmc2HAiC46QYFx+iiqTQd+HUn6QBAOzy4EQNjDXfCjKAs6VUtMtMbHsRrBG48LBFRIbVpb0zO8PIHwCCb+/8AwteJq53ud300sBYCwGgAC1og+KUW+mwgmS8NsDo3peCfJ7fPZRlvrCabCdbt92i4P3JHwFBoUjCiA54ElsEDsZ+ojsI+5GyjqVgmEh+US6A0dwHGHO9o6T/UgiojhBg7IqNuExDqb2vbq0gj42PhXWlzdS9HM7/dj6ADBdtB0hUVFBYcNzS4Vm1H026Oa7JYuBIIN9SMu/cqycF5gp4g5btf1HKfyg2vpMEW9150vrHkEEEgjQgwR7EIaerUcZTe4ta9pc3UAgke4W4FeSUqjmuDmkhw0IMEfK9A5QxNSpQLqjg7qcAf5u5zH5t4hE07iIiiC04rFMptLqjg1o3P+arco+PwbK1NzHiWn7g7EHug8y4nijVrVHkzmcYMR0izbewCjLpcw8Nbh62Rji4ZQ68SJJEGPb9VzVWQiIqCIiApGLJAY28BrSBtLhnJ/WPgLPAUMwqG0sbm6gSPJsDJ8G152WivXLzJ2EADQDsAdAoNaIioIiICIiAt7MI+2YZR3dYRrInW3ZYYcNLhm0+21gTsCYEr7is2Y5rk9VtOrqt4uoNtTEgHKyCyBIy2Ji5M3mZvqJssIpmQMzexcQR7EASPeT7LQiDZiKDmGHD/AII7idQta3Uq0NLHTlJzWNw4AiQNDrp+oWx+KaTBb0AQ0fzAdwe83jS5QRUUj0Wun0yZ1ykX8wR9Uew0UcqgpFNudhA1ZLh/TaR4g3+T4nSKZibR5IH7qVgqbmvaSHCJd2zBgzkA6fyqbZTWYjekNfWOIII1Bke4WK+qsUgYqfqa12xMAOjsCLA9jEj2sgw7DP4rfEhw9ptbz28qOig3Pw8AkOa6IkCbTbcQRNpBK0rbQr5ZlocDBgzEiY0I7lK1IDqaZbMeR2Dh3j4MHsUGpERUF3+VONNoOc2oSGOvIEw72GxH7BcBFB6xh8Sx7Wua4EOEt8j2N1uXmHL9cU8TScTAzQTtDgW38XXp0qJL6iIiK9zlw99Wkw025nNdJjXKQZ97gKhL1rEMLmOAMEggHsSIleZcT4TVw5AqAX0IMtPyrCwhIiKqIiINmGcQ4Q7LJAmbAGxnwssVTcHOOUtEm2wvoCLQNLLTKnY3EvbVfDj9RtOYXEQQZEgHLF+yg0UsK5zSR5gXzGImABtmC+twjol3QJABcCJJnxpa52WqrWc4y5xJ8n9uywJQSm8PqGbAaQC4dU/lvfXZa34V4GYttIE2IJMxBGuh0WklZ0K7mGWOLTY2MaaIJBAY0BzRJJzCQXACIj8pubHWL2Wfo02s9SC9p6QCdHQfqykEaTHZQVvqH8NgPdxHhth9i4O+3lB9biQNKbNDGpgkRPUTPtpotNSoXGTr/wAW0CxRUEREBERAWHF+IVGYcvYGOc0wXPGYhhgNyhwg9Xe47RKzXJ5trO9Ci25b6jz4BDWwB75j/kzwcm3y4rTDZ9j4Yzc7FS0RMb74np3Qr3EOI1K5aahBLRAhobaSdGgCbqzcnV6ZpuptIZU63PLs8FkAassReMrgbkEX0p663K9cMxLczg1jg5rpgAjKSBJs0lwbBNgYJkSFqcGSYyxMve9p8St+Dkx0jWomYiO7p4ajwnyW00zAMGDvFvv8H7LFQeK8SbRxFMvmXUyKwABMXFLpJHW2A7aWlvcz0q9LKYzNcIBBaZaQRIIO9luKZYtNo8YfPOTwr4MeLJP9t43H3j7x5w1otuFo53AE5RcknYASStjMGblxAaATIIduBFjAPUNSuV0kZT8M8U29Z+rqy5Q6RBF3E9M3FpIvosP4kNYGsg3OYlgEjYG8m5J+3ZRatQuMnwOwgCAAO0BQbT6Zg9QtdoE38OcdIjvuhp0zdr8o7PBn4yggj7LQioyq0y0kHb7eCPB1Vm4FyyytQD3ue1zjaAAIB2kXkbqFy5gW4l3p1A/KwF2YHSS0ZDINrE28r0JrQBA0CiTKv4blGgypmJc5o0Y7Se5I1Hj91YURRBERAXP43wpuJphjiWwcwIveCLjcXXQRBUsdya0U/wAJxNQDR0ZXHePy+L/8qnvaQSDqDB9wvXVS+buB5T61JgDYOcDYz9Udu8dlViVVREVVlSplxAG//azxbwXkgzMSe5gZjfuZPytuAeR6hH/5nXS5Av8A2jeNpUVQERFQREQFJc3NTZAkglpjWCZaCPJLr/CjL6x5GhI2sYt2QHtIJBEEagr4pTMSC0MqAkN+kj6v6ZJgNi2lrL42nTdMFwOVxggEDKCfqkTMdrT4vBGREVBERBlTZJj/ACBcn7Kqcd4yK34bGxTDpBN3OIkAnQAQTYDe5KtbBZ/X6cNP4g1p6dYEi48Gb2uvPqhkkkySde/m613PyWjVY6S9f8LcTHeb5rRu1ZjXp9vvH+WKIi1j2orTyxxKrWqNovyluU9ZABYGt6S5wiRIa3qnUReFVl1eWcRkxAs4tcHNc1jcziIkAN75g0/C5cF5rkr3tf2px65+LkiaxMxE634Trw9V0FRjJLJLtAXNFheSBJuf0uo82jZZVWQSO3+fdYrfPlnQREVQVu5V5fpvpirWbmzHpEmIBi4GpkFVFem8vUCzDUWkg9MyNOol391JJTqNFrBlY0NHYCB9gs0RRiIiICIiAiIgLXiKLXtcxwlrgQR4NitiIKnxLk9oZNAuzjZxBDvGgg/55VNLTMQZ0jee3uvXlTHcs1jiajpaGnO5rr6uzRpoQTP2VWJV/iFY5nNFmzIaBlEEAgkCLxGuiiKTxHBVKLy2oL3M/mEkZgexhRkUREVBERARF0OXsOypiaTX3aSZHeGkgfcIOevtN5aQQYIV64vyvRc17qbSH5elrYDS4aW8rn4Lk1zmfiuyPzbQ4FsCPmZ+3yobV6nWzOaBTpySALO1J1iY+CI8LXjA3OcmmttAdwJAsPZdevwSths73tlgBGdhEtm2bKfePk33XBxtWjScWuqskPFMgXLXET1ibNGhImDa8GJa9a98y5cWDJmnWOszPo+gLZ/Du7ExJtfQkHTsQQexB7Ku8T5kc1zm4ezRmb6li509OZpgFgjQa3N9I4f8bVgD1HwHZwMxjP8Amifqub6rpX51YnVY29HxfhfPkx/NkvFZnw6+/qumP4o3Cyc342UFrBmH1bvMRliZEydN1RF9c4kkkyTck6yvi6GfPbLbcvVdmdmY+DjmtJ3M63Pn/ECIi4WyF0uBcSbh3vc6nnJaWiCAQTqQS06iR8rmorW01mJhx5sVM2O2O8d09fyF/wAA81qbHtDS4jrbTJdkJc6ARJIloGu8rIrz9roIPbuJH2NirDT5rdE1KTXvky4HICCZ+lo+rzppIOp2WHnV1q7xnaHwzli8340xMTM93TX0849vDq76LGnXp1A51J4ewGNwRNxmDgNQDeIseys3DuUXVaTXuqZM1w3LJynQkyLxsu/FomNxLyuTHfFaaXiYmPCerDCco1nhji5jQ6CbkuAN9IiflXnD0QxrWN0aA0ewEBZU2BoAGgAH2WSOIREQEREBERAREQEREBERBzeLcFpYgtNTN0ggZTGsa22hec43CupPcx4hw/bY27hesLjca5ep4guddtSAA6bW0kKrEvOkUnHYCrRMVGlszHYx2O//ANUZVRERAXU5Xp5sXSsTBJttDSQT4mF95c4Y6tWb0ZqbT1zYR28nwrvheCUaVUVKYLDBBAPSQe4MxcA2jRQmXSREUYvhCqnNfImHxYzMDaNWZztaId3ztET76+6tiLG9K3jVoc/H5OXj3i+K2p/Pd5/U/wBLsP8AwwY1x9cCfVJMF0G2SYDZjyvL+OcHq4SsaVYAOF7EEFskBw8GN4PhfpBcvjvL+HxjctemHRo4We32cL/Gi6ubh1tH6O6W97O+Is2HJP8AUTNqz7x9PT09n50Ret1/9J8Ofor1R/UGu/YBb+F/6X4ek+m+pUdUyuLi0tAa7TKCJNgQSe8x79P+jy76PST8ScCKzMWnflqf+PNMZyvjKVN9SpQe1jSA5xiLiQbG4vqLA2N1yXsIMEEHsRBX6eVQ5s5EpY176udzKpa0A2LJbP1CJMgga7Bc2Tg6jdJa7hfFUWv8vIrER5xv/X3/AGeHq2f6f8qtx1Sp6pe2mwC7d3E/TJEaT50U/jv+m78NhTW9YPeC0FgZA6nBlnE9yNQF6ly7wlmFw9OiwRAl15JebuJO91hg4tvn/XHdDsdq9vYo4u+NbdrTMb8ta31+v7o/EuVMFXZkfQYABALGhrh2hzf+lVcH/pXRFGq2rUJquJ9Oo2wYB9Ms/mJ3+wjVeiIthbBjtO5h4/D2py8NZrTJMRuJ9vzv8/FVOVeRqGEY7OfWe6MxcOmAZADJI+TJ10mFa0RZ1pFY1Xo63I5GTkZJyZbbtIiIsnCIiICIiAiIgIiICIiAiIgIiIONzVg31aBFNoc4EGCOqJvlOx/tKo1ThWIbrRqf+hP7BepIi7eZcE4Y6tUaMjiwOAeRaAZ3Psuo/k6rneA5uUAlhOp7NI28lXgCNF9V2bcPk/DOp0HNe0tPqO1ETECfItqu4iKIIiICIiAiIgIiICIiCNxHBMrMyPnLmY4wY+h7Xge0tE+FJRE0vzTqK+H5/A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484" name="AutoShape 4" descr="data:image/jpeg;base64,/9j/4AAQSkZJRgABAQAAAQABAAD/2wCEAAkGBxISERIUEhQWFhUXGBgXGBcXFhwaFxsXGhcYFxsXGBcYICghGxolHBgYITIiJSkrLi4uGh8zODUsNygtLisBCgoKDg0NFBAQFywlHCQtKzAvLTc3NzArMDcsKzc3MDIsNC0sLysrLCwsLzcsLywsMS8sLzArLC8rKy00LCwxL//AABEIAKoBKQMBIgACEQEDEQH/xAAcAAEAAgMBAQEAAAAAAAAAAAAABAYCAwUHAQj/xAA4EAABAwIEBQMCBAUEAwEAAAABAAIRAyEEEjFBBQYiUWETcYEykSNSobEUQnLB8Acz0fGCkuFT/8QAGwEBAQACAwEAAAAAAAAAAAAAAAECBQMEBgf/xAAtEQEAAgIBAQYFAwUAAAAAAAAAAQIDEQQxBSFBUWGRBhJxwfAiodEUMoGx8f/aAAwDAQACEQMRAD8A9xREQEREBERAREQEREBa8RmyOyxmgxJgTFpIuFsXI45x5mHFoe+fozQY7mAYQVqvxvGYYupvcHEQA5zDtrBIGYHSTP8AdWLlvjTsSHZmZS2JcD0kmbAHTQd9VVOO8wuxLWtLAwA5tZMwRrAtcrdyti3NcA+p6dHMXGSGhzwGgNzaxoY0t5VVf1D4tWqMpPdTyS0F3XMQASdN1li8eynSNUnMwCZbBmTAi8bqt8W5lw9bD1GAVA5wsCBqDIuDESFEZYXnNuQeox2eDOUDKTNol0gQrLgsU2qxr2TldpIg6xoV5Qr9ypxllSmykbVGNiIsWtgAg+0KrMLAiIogiIgIiICIiAiIgIiICIiAiIgIiICIiAiIgIiICIiAi1167WNLnGA0ST2HdcjFcw0Th3VGvbmLSAw3OaIgt1j+yDpVcfSa7K6owOgmC4TA3hQsfx6g2i9zKrC7KcoBBOaDEtF9V5tC+q6XToYjjeIeXzUcA7UNMC1oHYfvvK56IqqVgzkBqTEAht4JcYFvYOn7LTVrl0TFpNgBcxJt7D7LOrenTjQZgf6pmfluUf8Aj4WhQZmu/LlzOy/lk5ftosEW9uDeWhwggidROpGh1mDEToVRoUvhfEHUKmdgBMEX0uoiIO9wvmTENDmlwfYuBeCYIGYiQQYgH2su1Q5ypenL2uD/AMouCfDu3v8Aqqdgf9xo7y23ZwLftdaCFDT1ThmMFakyoBGYadjMET7hSl5bR4rXZT9NlRzWXMC2vZ2o+6sOL5idSo0G0qjaj463EE2GgM3n9bJpNLii8/4pzPVqPY6kXUwAJEggu3MaEe6tfLvFDiKWZzYcDBscp8tP9tlDTqoiIgiIgIiICIiAiIgIiICIiAiIgIq5xzmf0KnpsYHwASc252gBcbH821XtYGD03B0uIMggGwvt37oul8XHxHMmHY8sc5wcHFp6TAjeRsq3wrmqpTa5tTr/ACuNyD2IkS39v25OIpuql1RuZ5c45uiDJvMAkR8q6NN/HOKGrWqOY5wY6GxJALW6SN7yb91zFlUYWmCIKxRRERUERGiTAuew1QSMHBOQ6Oj4I0cO9pEbyVkcCYJa5roIBynSZgkmBsRr27rNlT02AhsPJcMxFxlLHTDrbxp37qCoJpLaYaC0OeCXO8aZWhwN9CT/AFdxaM+s4uzEnNMzN52hYIqJZY17A6Q105TYBmkgkN+kkSLAjpOixbQY45Q+D3cOlx8HUSbCR9tEa2KLiby4ADsQJJPxaN58KMoJhNNjmxmDmwczSDJIB9hlNo30kaqNXc0uJaIH+TaTF5tJWCKgiIg6vBOBVMQZHTTBgvPtoBvt91feE4EUKTaYMxMmIkkkzCqvLfMbaVM06o6WNlkDqJzEltzE3tpoVb8Fim1abKjZhwkTr7HypKS3oixq0w5padCCDBgwbajRRH0FfV59xHE1sHWNKlUcGNuwG4yuGkHaZHwupwXmwuc1leBM/iaCdpGgG0+yLpbUWunXY4kNcCREgEEidJjvC2Igiw9ZubLIzRmyzeJiY7Ss0BERAREQEREFbrcQ9DGnO1zWVQAC54y5gYL4khrYjz91s5t4uaNMNYet+4ddrRuIvfT7rLnWP4Y9MnM2DH03kn2gR8qncY4o7EOY5zQ0taG20NyZ8a6KqgIiKqIiIJGMEFnbIyPlsn9ZPyFHUvEU/wAGmS5pMkCNQ36od5kkj/yWuhTGVz3CQCABMAkz2uQI276qDRFp27+//RUhuEMZnGGxJOpExAjuZBAMWkr5/FuAhvQOzSYJ7mSSStLnEmTcnc6oJNTGEZRTLmtAiCdbkklum+l9lgcY+IkAXsGtAuIJAAsSLSLwtC+sYXGACT2CA5xOpJ918Ug4XLd7sutoJdYxYRGvchfRhw7/AGySRHSR1G8WjXayCMiIqNuGrljgRp/MNnDQg7XEhbKbKbpAzzDjciBlaXTYX00/UqMpGALQ8FzsoEkG9yBYWEgEwCe0qCOikfwrpOYhotLj9PUJEZZmQZgbdkZhxq5zYEzlcJmLASLyYEgEBUR0Ul7KYvJIIENBuDAnM4tixkC1/G+FehADmg5CBc3g3EEjeR+yg0ro8I4zVoOaQ4lg1YScsEyYGgPlc5b6dCOqpZsEgTDnWtA1id9NUHqWFxDajGvYZa4SP87raqzyhxWl6YozlcCYDiLgmbGBNybLXzLxkFxpUyfw+t7gd4hrRGvW5pPaFE0k8z4rDvoVW56Ze0SACC4EOAjwZtHuqEhKzoU8zmt7kD7lVXS4Bj6lEnIWtaXMzl0CQM3RJsJBJ+FIxPNmJLyWua1s2aGgiPJIn9lx8RWLjr0g9I0AG0Db918w1XI9roBykGDoYMwUFq5UxNarXfVe3OHANLyYyC5AaNwSBYeCrguPwnmGjXc1jZa8tmCLSNQDv39l2FGIi+BwuJ01X1AREQEREHwidVSuOcqOac+HGZtyW/zD+nuPCuyIPInsLSQ4EEWIIgg9iF8Vj5twDG1s3qy58ucHatGgygC4tAGtvcji1GUmwJL+5a7KPYS07R822VZIwUj+EI+pzWu/K6Qfm0D5j7LJlZrJLC/NEAmBFwcwIMg2iPOuyiIOg6u6iMjQQ7pc6d5aOksjbzOhiJWVZoqmGvFm9LerUACACBBMAQJ+dVzkQZvpOAktIExJBF+3usFuo4gg36hYEOuIBke3/wBK+16bYDmkkFzhBbERlOxP5v0QaFIwFYNeJJymzgNCOzhu2dR/dR0VGddrg4tdq3p1mI29lIw2AqFzOlwktuPqgn6gNbd0fjZAOUZoYMxAcIaIsHCxNiTOyiEyZOvfdQbMRVzOJiNP0ESTuTqT3WtEVBbcKGl7c5IbNyNY8LUiCVxKo9z8zzIdmc2HAiC46QYFx+iiqTQd+HUn6QBAOzy4EQNjDXfCjKAs6VUtMtMbHsRrBG48LBFRIbVpb0zO8PIHwCCb+/8AwteJq53ud300sBYCwGgAC1og+KUW+mwgmS8NsDo3peCfJ7fPZRlvrCabCdbt92i4P3JHwFBoUjCiA54ElsEDsZ+ojsI+5GyjqVgmEh+US6A0dwHGHO9o6T/UgiojhBg7IqNuExDqb2vbq0gj42PhXWlzdS9HM7/dj6ADBdtB0hUVFBYcNzS4Vm1H026Oa7JYuBIIN9SMu/cqycF5gp4g5btf1HKfyg2vpMEW9150vrHkEEEgjQgwR7EIaerUcZTe4ta9pc3UAgke4W4FeSUqjmuDmkhw0IMEfK9A5QxNSpQLqjg7qcAf5u5zH5t4hE07iIiiC04rFMptLqjg1o3P+arco+PwbK1NzHiWn7g7EHug8y4nijVrVHkzmcYMR0izbewCjLpcw8Nbh62Rji4ZQ68SJJEGPb9VzVWQiIqCIiApGLJAY28BrSBtLhnJ/WPgLPAUMwqG0sbm6gSPJsDJ8G152WivXLzJ2EADQDsAdAoNaIioIiICIiAt7MI+2YZR3dYRrInW3ZYYcNLhm0+21gTsCYEr7is2Y5rk9VtOrqt4uoNtTEgHKyCyBIy2Ji5M3mZvqJssIpmQMzexcQR7EASPeT7LQiDZiKDmGHD/AII7idQta3Uq0NLHTlJzWNw4AiQNDrp+oWx+KaTBb0AQ0fzAdwe83jS5QRUUj0Wun0yZ1ykX8wR9Uew0UcqgpFNudhA1ZLh/TaR4g3+T4nSKZibR5IH7qVgqbmvaSHCJd2zBgzkA6fyqbZTWYjekNfWOIII1Bke4WK+qsUgYqfqa12xMAOjsCLA9jEj2sgw7DP4rfEhw9ptbz28qOig3Pw8AkOa6IkCbTbcQRNpBK0rbQr5ZlocDBgzEiY0I7lK1IDqaZbMeR2Dh3j4MHsUGpERUF3+VONNoOc2oSGOvIEw72GxH7BcBFB6xh8Sx7Wua4EOEt8j2N1uXmHL9cU8TScTAzQTtDgW38XXp0qJL6iIiK9zlw99Wkw025nNdJjXKQZ97gKhL1rEMLmOAMEggHsSIleZcT4TVw5AqAX0IMtPyrCwhIiKqIiINmGcQ4Q7LJAmbAGxnwssVTcHOOUtEm2wvoCLQNLLTKnY3EvbVfDj9RtOYXEQQZEgHLF+yg0UsK5zSR5gXzGImABtmC+twjol3QJABcCJJnxpa52WqrWc4y5xJ8n9uywJQSm8PqGbAaQC4dU/lvfXZa34V4GYttIE2IJMxBGuh0WklZ0K7mGWOLTY2MaaIJBAY0BzRJJzCQXACIj8pubHWL2Wfo02s9SC9p6QCdHQfqykEaTHZQVvqH8NgPdxHhth9i4O+3lB9biQNKbNDGpgkRPUTPtpotNSoXGTr/wAW0CxRUEREBERAWHF+IVGYcvYGOc0wXPGYhhgNyhwg9Xe47RKzXJ5trO9Ci25b6jz4BDWwB75j/kzwcm3y4rTDZ9j4Yzc7FS0RMb74np3Qr3EOI1K5aahBLRAhobaSdGgCbqzcnV6ZpuptIZU63PLs8FkAassReMrgbkEX0p663K9cMxLczg1jg5rpgAjKSBJs0lwbBNgYJkSFqcGSYyxMve9p8St+Dkx0jWomYiO7p4ajwnyW00zAMGDvFvv8H7LFQeK8SbRxFMvmXUyKwABMXFLpJHW2A7aWlvcz0q9LKYzNcIBBaZaQRIIO9luKZYtNo8YfPOTwr4MeLJP9t43H3j7x5w1otuFo53AE5RcknYASStjMGblxAaATIIduBFjAPUNSuV0kZT8M8U29Z+rqy5Q6RBF3E9M3FpIvosP4kNYGsg3OYlgEjYG8m5J+3ZRatQuMnwOwgCAAO0BQbT6Zg9QtdoE38OcdIjvuhp0zdr8o7PBn4yggj7LQioyq0y0kHb7eCPB1Vm4FyyytQD3ue1zjaAAIB2kXkbqFy5gW4l3p1A/KwF2YHSS0ZDINrE28r0JrQBA0CiTKv4blGgypmJc5o0Y7Se5I1Hj91YURRBERAXP43wpuJphjiWwcwIveCLjcXXQRBUsdya0U/wAJxNQDR0ZXHePy+L/8qnvaQSDqDB9wvXVS+buB5T61JgDYOcDYz9Udu8dlViVVREVVlSplxAG//azxbwXkgzMSe5gZjfuZPytuAeR6hH/5nXS5Av8A2jeNpUVQERFQREQFJc3NTZAkglpjWCZaCPJLr/CjL6x5GhI2sYt2QHtIJBEEagr4pTMSC0MqAkN+kj6v6ZJgNi2lrL42nTdMFwOVxggEDKCfqkTMdrT4vBGREVBERBlTZJj/ACBcn7Kqcd4yK34bGxTDpBN3OIkAnQAQTYDe5KtbBZ/X6cNP4g1p6dYEi48Gb2uvPqhkkkySde/m613PyWjVY6S9f8LcTHeb5rRu1ZjXp9vvH+WKIi1j2orTyxxKrWqNovyluU9ZABYGt6S5wiRIa3qnUReFVl1eWcRkxAs4tcHNc1jcziIkAN75g0/C5cF5rkr3tf2px65+LkiaxMxE634Trw9V0FRjJLJLtAXNFheSBJuf0uo82jZZVWQSO3+fdYrfPlnQREVQVu5V5fpvpirWbmzHpEmIBi4GpkFVFem8vUCzDUWkg9MyNOol391JJTqNFrBlY0NHYCB9gs0RRiIiICIiAiIgLXiKLXtcxwlrgQR4NitiIKnxLk9oZNAuzjZxBDvGgg/55VNLTMQZ0jee3uvXlTHcs1jiajpaGnO5rr6uzRpoQTP2VWJV/iFY5nNFmzIaBlEEAgkCLxGuiiKTxHBVKLy2oL3M/mEkZgexhRkUREVBERARF0OXsOypiaTX3aSZHeGkgfcIOevtN5aQQYIV64vyvRc17qbSH5elrYDS4aW8rn4Lk1zmfiuyPzbQ4FsCPmZ+3yobV6nWzOaBTpySALO1J1iY+CI8LXjA3OcmmttAdwJAsPZdevwSths73tlgBGdhEtm2bKfePk33XBxtWjScWuqskPFMgXLXET1ibNGhImDa8GJa9a98y5cWDJmnWOszPo+gLZ/Du7ExJtfQkHTsQQexB7Ku8T5kc1zm4ezRmb6li509OZpgFgjQa3N9I4f8bVgD1HwHZwMxjP8Amifqub6rpX51YnVY29HxfhfPkx/NkvFZnw6+/qumP4o3Cyc342UFrBmH1bvMRliZEydN1RF9c4kkkyTck6yvi6GfPbLbcvVdmdmY+DjmtJ3M63Pn/ECIi4WyF0uBcSbh3vc6nnJaWiCAQTqQS06iR8rmorW01mJhx5sVM2O2O8d09fyF/wAA81qbHtDS4jrbTJdkJc6ARJIloGu8rIrz9roIPbuJH2NirDT5rdE1KTXvky4HICCZ+lo+rzppIOp2WHnV1q7xnaHwzli8340xMTM93TX0849vDq76LGnXp1A51J4ewGNwRNxmDgNQDeIseys3DuUXVaTXuqZM1w3LJynQkyLxsu/FomNxLyuTHfFaaXiYmPCerDCco1nhji5jQ6CbkuAN9IiflXnD0QxrWN0aA0ewEBZU2BoAGgAH2WSOIREQEREBERAREQEREBERBzeLcFpYgtNTN0ggZTGsa22hec43CupPcx4hw/bY27hesLjca5ep4guddtSAA6bW0kKrEvOkUnHYCrRMVGlszHYx2O//ANUZVRERAXU5Xp5sXSsTBJttDSQT4mF95c4Y6tWb0ZqbT1zYR28nwrvheCUaVUVKYLDBBAPSQe4MxcA2jRQmXSREUYvhCqnNfImHxYzMDaNWZztaId3ztET76+6tiLG9K3jVoc/H5OXj3i+K2p/Pd5/U/wBLsP8AwwY1x9cCfVJMF0G2SYDZjyvL+OcHq4SsaVYAOF7EEFskBw8GN4PhfpBcvjvL+HxjctemHRo4We32cL/Gi6ubh1tH6O6W97O+Is2HJP8AUTNqz7x9PT09n50Ret1/9J8Ofor1R/UGu/YBb+F/6X4ek+m+pUdUyuLi0tAa7TKCJNgQSe8x79P+jy76PST8ScCKzMWnflqf+PNMZyvjKVN9SpQe1jSA5xiLiQbG4vqLA2N1yXsIMEEHsRBX6eVQ5s5EpY176udzKpa0A2LJbP1CJMgga7Bc2Tg6jdJa7hfFUWv8vIrER5xv/X3/AGeHq2f6f8qtx1Sp6pe2mwC7d3E/TJEaT50U/jv+m78NhTW9YPeC0FgZA6nBlnE9yNQF6ly7wlmFw9OiwRAl15JebuJO91hg4tvn/XHdDsdq9vYo4u+NbdrTMb8ta31+v7o/EuVMFXZkfQYABALGhrh2hzf+lVcH/pXRFGq2rUJquJ9Oo2wYB9Ms/mJ3+wjVeiIthbBjtO5h4/D2py8NZrTJMRuJ9vzv8/FVOVeRqGEY7OfWe6MxcOmAZADJI+TJ10mFa0RZ1pFY1Xo63I5GTkZJyZbbtIiIsnCIiICIiAiIgIiICIiAiIgIiIONzVg31aBFNoc4EGCOqJvlOx/tKo1ThWIbrRqf+hP7BepIi7eZcE4Y6tUaMjiwOAeRaAZ3Psuo/k6rneA5uUAlhOp7NI28lXgCNF9V2bcPk/DOp0HNe0tPqO1ETECfItqu4iKIIiICIiAiIgIiICIiCNxHBMrMyPnLmY4wY+h7Xge0tE+FJRE0vzTqK+H5/A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Zástupný symbol pro obsah 1"/>
          <p:cNvSpPr txBox="1">
            <a:spLocks/>
          </p:cNvSpPr>
          <p:nvPr/>
        </p:nvSpPr>
        <p:spPr>
          <a:xfrm>
            <a:off x="467544" y="4297660"/>
            <a:ext cx="3384376" cy="95892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Domácí hosté</a:t>
            </a:r>
            <a:endParaRPr lang="cs-CZ" sz="6800" b="1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000" dirty="0" smtClean="0">
                <a:cs typeface="Arial" charset="0"/>
              </a:rPr>
              <a:t>JM kraj 922 tis. hostů (+7 %)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6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Arial" charset="0"/>
              </a:rPr>
              <a:t>Největší nárůst Olomoucký kraj (9 %)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28" name="Zástupný symbol pro obsah 1"/>
          <p:cNvSpPr txBox="1">
            <a:spLocks/>
          </p:cNvSpPr>
          <p:nvPr/>
        </p:nvSpPr>
        <p:spPr>
          <a:xfrm>
            <a:off x="3779912" y="4297660"/>
            <a:ext cx="5256584" cy="95892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457200" lvl="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800" b="1" dirty="0" smtClean="0">
                <a:cs typeface="Arial" charset="0"/>
              </a:rPr>
              <a:t>Zahraniční hosté</a:t>
            </a:r>
            <a:endParaRPr lang="cs-CZ" sz="6800" b="1" dirty="0" smtClean="0">
              <a:solidFill>
                <a:srgbClr val="C00000"/>
              </a:solidFill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000" dirty="0" smtClean="0">
                <a:cs typeface="Arial" charset="0"/>
              </a:rPr>
              <a:t>Dominance Prahy,  5 mil. hostů 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6000" dirty="0" smtClean="0">
                <a:cs typeface="Arial" charset="0"/>
              </a:rPr>
              <a:t>Druhý KV kraj &gt; 0,5 mil. hostů; podíl na přenocování 16 % </a:t>
            </a:r>
            <a:endParaRPr kumimoji="0" lang="cs-CZ" sz="6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Arial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6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 idx="4294967295"/>
          </p:nvPr>
        </p:nvSpPr>
        <p:spPr>
          <a:xfrm>
            <a:off x="107504" y="841276"/>
            <a:ext cx="5688013" cy="504056"/>
          </a:xfrm>
          <a:prstGeom prst="rect">
            <a:avLst/>
          </a:prstGeom>
        </p:spPr>
        <p:txBody>
          <a:bodyPr/>
          <a:lstStyle/>
          <a:p>
            <a:r>
              <a:rPr lang="cs-CZ" sz="3000" b="1" dirty="0" smtClean="0">
                <a:solidFill>
                  <a:schemeClr val="accent1"/>
                </a:solidFill>
              </a:rPr>
              <a:t>Hlavní body prezentace:</a:t>
            </a:r>
            <a:endParaRPr lang="en-US" sz="30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79512" y="1417340"/>
            <a:ext cx="8712968" cy="39604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dirty="0" smtClean="0">
                <a:solidFill>
                  <a:srgbClr val="000099"/>
                </a:solidFill>
              </a:rPr>
              <a:t>projekty na zkvalitnění statistických dat                        </a:t>
            </a:r>
            <a:r>
              <a:rPr lang="cs-CZ" dirty="0">
                <a:solidFill>
                  <a:srgbClr val="000099"/>
                </a:solidFill>
              </a:rPr>
              <a:t>o cestovním ruchu ministerstva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endParaRPr lang="cs-CZ" sz="800" dirty="0">
              <a:solidFill>
                <a:srgbClr val="000099"/>
              </a:solidFill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rPr>
              <a:t>aktuální informace z projektů: </a:t>
            </a:r>
          </a:p>
          <a:p>
            <a:pPr marL="971550" indent="-342900">
              <a:buFont typeface="Wingdings" pitchFamily="2" charset="2"/>
              <a:buChar char="Ø"/>
              <a:defRPr/>
            </a:pPr>
            <a:r>
              <a:rPr lang="cs-CZ" sz="2200" noProof="0" dirty="0" smtClean="0"/>
              <a:t>šetření stravovacích zařízení</a:t>
            </a:r>
            <a:r>
              <a:rPr lang="cs-CZ" sz="2200" dirty="0" smtClean="0"/>
              <a:t> </a:t>
            </a:r>
          </a:p>
          <a:p>
            <a:pPr marL="971550" indent="-342900">
              <a:buFont typeface="Wingdings" pitchFamily="2" charset="2"/>
              <a:buChar char="Ø"/>
              <a:defRPr/>
            </a:pPr>
            <a:r>
              <a:rPr lang="cs-CZ" sz="2200" dirty="0" smtClean="0"/>
              <a:t>plošné šetření CK a CA</a:t>
            </a:r>
            <a:endParaRPr lang="cs-CZ" sz="2200" dirty="0"/>
          </a:p>
          <a:p>
            <a:pPr marL="97155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šetření příjezdového cestovního ruchu</a:t>
            </a:r>
          </a:p>
          <a:p>
            <a:pPr marR="0" lvl="0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endParaRPr kumimoji="0" lang="cs-CZ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457200" marR="0" lvl="0" indent="-457200" defTabSz="914400" rtl="0" eaLnBrk="1" fontAlgn="auto" latinLnBrk="0" hangingPunct="1"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dirty="0">
                <a:solidFill>
                  <a:srgbClr val="000099"/>
                </a:solidFill>
              </a:rPr>
              <a:t>a</a:t>
            </a:r>
            <a:r>
              <a:rPr lang="cs-CZ" dirty="0" err="1">
                <a:solidFill>
                  <a:srgbClr val="000099"/>
                </a:solidFill>
              </a:rPr>
              <a:t>ktuální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rPr>
              <a:t> statistická data ČSÚ</a:t>
            </a:r>
          </a:p>
          <a:p>
            <a:pPr marL="97155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400" dirty="0" smtClean="0"/>
              <a:t> </a:t>
            </a:r>
            <a:r>
              <a:rPr lang="cs-CZ" sz="2200" dirty="0" smtClean="0"/>
              <a:t>Satelitní </a:t>
            </a:r>
            <a:r>
              <a:rPr lang="cs-CZ" sz="2200" dirty="0"/>
              <a:t>účet cestovního ruchu </a:t>
            </a:r>
            <a:r>
              <a:rPr lang="cs-CZ" sz="2200" dirty="0" smtClean="0"/>
              <a:t>ČR (TSA ČR)</a:t>
            </a:r>
          </a:p>
          <a:p>
            <a:pPr marL="97155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200" dirty="0" smtClean="0"/>
              <a:t> návštěvnost </a:t>
            </a:r>
            <a:r>
              <a:rPr lang="cs-CZ" sz="2200" dirty="0"/>
              <a:t>v hromadném ubytování </a:t>
            </a:r>
            <a:r>
              <a:rPr lang="cs-CZ" sz="2200" dirty="0" smtClean="0"/>
              <a:t>ČSÚ</a:t>
            </a:r>
          </a:p>
          <a:p>
            <a:pPr marL="97155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200" dirty="0" smtClean="0"/>
              <a:t> informace k revizi statistických dat</a:t>
            </a:r>
            <a:endParaRPr lang="cs-CZ" sz="2200" dirty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 txBox="1">
            <a:spLocks/>
          </p:cNvSpPr>
          <p:nvPr/>
        </p:nvSpPr>
        <p:spPr>
          <a:xfrm>
            <a:off x="358330" y="1000112"/>
            <a:ext cx="8785670" cy="792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cs-CZ" sz="9600" b="1" dirty="0" smtClean="0">
                <a:solidFill>
                  <a:srgbClr val="C00000"/>
                </a:solidFill>
                <a:latin typeface="Arial" charset="0"/>
              </a:rPr>
              <a:t>III. Rok 2013 z pohledu ubytovacích zařízení</a:t>
            </a:r>
            <a:endParaRPr lang="cs-CZ" sz="9600" b="1" dirty="0" smtClean="0">
              <a:solidFill>
                <a:schemeClr val="accent1"/>
              </a:solidFill>
              <a:latin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lvl="0" indent="-342900">
              <a:lnSpc>
                <a:spcPct val="120000"/>
              </a:lnSpc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Krajská </a:t>
            </a:r>
            <a:r>
              <a:rPr lang="cs-CZ" sz="6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NEJ</a:t>
            </a:r>
            <a:endParaRPr lang="cs-CZ" sz="68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AutoShape 2" descr="data:image/jpeg;base64,/9j/4AAQSkZJRgABAQAAAQABAAD/2wCEAAkGBxISERIUEhQWFhUXGBgXGBcXFhwaFxsXGhcYFxsXGBcYICghGxolHBgYITIiJSkrLi4uGh8zODUsNygtLisBCgoKDg0NFBAQFywlHCQtKzAvLTc3NzArMDcsKzc3MDIsNC0sLysrLCwsLzcsLywsMS8sLzArLC8rKy00LCwxL//AABEIAKoBKQMBIgACEQEDEQH/xAAcAAEAAgMBAQEAAAAAAAAAAAAABAYCAwUHAQj/xAA4EAABAwIEBQMCBAUEAwEAAAABAAIRAyEEEjFBBQYiUWETcYEykSNSobEUQnLB8Acz0fGCkuFT/8QAGwEBAQACAwEAAAAAAAAAAAAAAAECBQMEBgf/xAAtEQEAAgIBAQYFAwUAAAAAAAAAAQIDEQQxBSFBUWGRBhJxwfAiodEUMoGx8f/aAAwDAQACEQMRAD8A9xREQEREBERAREQEREBa8RmyOyxmgxJgTFpIuFsXI45x5mHFoe+fozQY7mAYQVqvxvGYYupvcHEQA5zDtrBIGYHSTP8AdWLlvjTsSHZmZS2JcD0kmbAHTQd9VVOO8wuxLWtLAwA5tZMwRrAtcrdyti3NcA+p6dHMXGSGhzwGgNzaxoY0t5VVf1D4tWqMpPdTyS0F3XMQASdN1li8eynSNUnMwCZbBmTAi8bqt8W5lw9bD1GAVA5wsCBqDIuDESFEZYXnNuQeox2eDOUDKTNol0gQrLgsU2qxr2TldpIg6xoV5Qr9ypxllSmykbVGNiIsWtgAg+0KrMLAiIogiIgIiICIiAiIgIiICIiAiIgIiICIiAiIgIiICIiAi1167WNLnGA0ST2HdcjFcw0Th3VGvbmLSAw3OaIgt1j+yDpVcfSa7K6owOgmC4TA3hQsfx6g2i9zKrC7KcoBBOaDEtF9V5tC+q6XToYjjeIeXzUcA7UNMC1oHYfvvK56IqqVgzkBqTEAht4JcYFvYOn7LTVrl0TFpNgBcxJt7D7LOrenTjQZgf6pmfluUf8Aj4WhQZmu/LlzOy/lk5ftosEW9uDeWhwggidROpGh1mDEToVRoUvhfEHUKmdgBMEX0uoiIO9wvmTENDmlwfYuBeCYIGYiQQYgH2su1Q5ypenL2uD/AMouCfDu3v8Aqqdgf9xo7y23ZwLftdaCFDT1ThmMFakyoBGYadjMET7hSl5bR4rXZT9NlRzWXMC2vZ2o+6sOL5idSo0G0qjaj463EE2GgM3n9bJpNLii8/4pzPVqPY6kXUwAJEggu3MaEe6tfLvFDiKWZzYcDBscp8tP9tlDTqoiIgiIgIiICIiAiIgIiICIiAiIgIq5xzmf0KnpsYHwASc252gBcbH821XtYGD03B0uIMggGwvt37oul8XHxHMmHY8sc5wcHFp6TAjeRsq3wrmqpTa5tTr/ACuNyD2IkS39v25OIpuql1RuZ5c45uiDJvMAkR8q6NN/HOKGrWqOY5wY6GxJALW6SN7yb91zFlUYWmCIKxRRERUERGiTAuew1QSMHBOQ6Oj4I0cO9pEbyVkcCYJa5roIBynSZgkmBsRr27rNlT02AhsPJcMxFxlLHTDrbxp37qCoJpLaYaC0OeCXO8aZWhwN9CT/AFdxaM+s4uzEnNMzN52hYIqJZY17A6Q105TYBmkgkN+kkSLAjpOixbQY45Q+D3cOlx8HUSbCR9tEa2KLiby4ADsQJJPxaN58KMoJhNNjmxmDmwczSDJIB9hlNo30kaqNXc0uJaIH+TaTF5tJWCKgiIg6vBOBVMQZHTTBgvPtoBvt91feE4EUKTaYMxMmIkkkzCqvLfMbaVM06o6WNlkDqJzEltzE3tpoVb8Fim1abKjZhwkTr7HypKS3oixq0w5padCCDBgwbajRRH0FfV59xHE1sHWNKlUcGNuwG4yuGkHaZHwupwXmwuc1leBM/iaCdpGgG0+yLpbUWunXY4kNcCREgEEidJjvC2Igiw9ZubLIzRmyzeJiY7Ss0BERAREQEREFbrcQ9DGnO1zWVQAC54y5gYL4khrYjz91s5t4uaNMNYet+4ddrRuIvfT7rLnWP4Y9MnM2DH03kn2gR8qncY4o7EOY5zQ0taG20NyZ8a6KqgIiKqIiIJGMEFnbIyPlsn9ZPyFHUvEU/wAGmS5pMkCNQ36od5kkj/yWuhTGVz3CQCABMAkz2uQI276qDRFp27+//RUhuEMZnGGxJOpExAjuZBAMWkr5/FuAhvQOzSYJ7mSSStLnEmTcnc6oJNTGEZRTLmtAiCdbkklum+l9lgcY+IkAXsGtAuIJAAsSLSLwtC+sYXGACT2CA5xOpJ918Ug4XLd7sutoJdYxYRGvchfRhw7/AGySRHSR1G8WjXayCMiIqNuGrljgRp/MNnDQg7XEhbKbKbpAzzDjciBlaXTYX00/UqMpGALQ8FzsoEkG9yBYWEgEwCe0qCOikfwrpOYhotLj9PUJEZZmQZgbdkZhxq5zYEzlcJmLASLyYEgEBUR0Ul7KYvJIIENBuDAnM4tixkC1/G+FehADmg5CBc3g3EEjeR+yg0ro8I4zVoOaQ4lg1YScsEyYGgPlc5b6dCOqpZsEgTDnWtA1id9NUHqWFxDajGvYZa4SP87raqzyhxWl6YozlcCYDiLgmbGBNybLXzLxkFxpUyfw+t7gd4hrRGvW5pPaFE0k8z4rDvoVW56Ze0SACC4EOAjwZtHuqEhKzoU8zmt7kD7lVXS4Bj6lEnIWtaXMzl0CQM3RJsJBJ+FIxPNmJLyWua1s2aGgiPJIn9lx8RWLjr0g9I0AG0Db918w1XI9roBykGDoYMwUFq5UxNarXfVe3OHANLyYyC5AaNwSBYeCrguPwnmGjXc1jZa8tmCLSNQDv39l2FGIi+BwuJ01X1AREQEREHwidVSuOcqOac+HGZtyW/zD+nuPCuyIPInsLSQ4EEWIIgg9iF8Vj5twDG1s3qy58ucHatGgygC4tAGtvcji1GUmwJL+5a7KPYS07R822VZIwUj+EI+pzWu/K6Qfm0D5j7LJlZrJLC/NEAmBFwcwIMg2iPOuyiIOg6u6iMjQQ7pc6d5aOksjbzOhiJWVZoqmGvFm9LerUACACBBMAQJ+dVzkQZvpOAktIExJBF+3usFuo4gg36hYEOuIBke3/wBK+16bYDmkkFzhBbERlOxP5v0QaFIwFYNeJJymzgNCOzhu2dR/dR0VGddrg4tdq3p1mI29lIw2AqFzOlwktuPqgn6gNbd0fjZAOUZoYMxAcIaIsHCxNiTOyiEyZOvfdQbMRVzOJiNP0ESTuTqT3WtEVBbcKGl7c5IbNyNY8LUiCVxKo9z8zzIdmc2HAiC46QYFx+iiqTQd+HUn6QBAOzy4EQNjDXfCjKAs6VUtMtMbHsRrBG48LBFRIbVpb0zO8PIHwCCb+/8AwteJq53ud300sBYCwGgAC1og+KUW+mwgmS8NsDo3peCfJ7fPZRlvrCabCdbt92i4P3JHwFBoUjCiA54ElsEDsZ+ojsI+5GyjqVgmEh+US6A0dwHGHO9o6T/UgiojhBg7IqNuExDqb2vbq0gj42PhXWlzdS9HM7/dj6ADBdtB0hUVFBYcNzS4Vm1H026Oa7JYuBIIN9SMu/cqycF5gp4g5btf1HKfyg2vpMEW9150vrHkEEEgjQgwR7EIaerUcZTe4ta9pc3UAgke4W4FeSUqjmuDmkhw0IMEfK9A5QxNSpQLqjg7qcAf5u5zH5t4hE07iIiiC04rFMptLqjg1o3P+arco+PwbK1NzHiWn7g7EHug8y4nijVrVHkzmcYMR0izbewCjLpcw8Nbh62Rji4ZQ68SJJEGPb9VzVWQiIqCIiApGLJAY28BrSBtLhnJ/WPgLPAUMwqG0sbm6gSPJsDJ8G152WivXLzJ2EADQDsAdAoNaIioIiICIiAt7MI+2YZR3dYRrInW3ZYYcNLhm0+21gTsCYEr7is2Y5rk9VtOrqt4uoNtTEgHKyCyBIy2Ji5M3mZvqJssIpmQMzexcQR7EASPeT7LQiDZiKDmGHD/AII7idQta3Uq0NLHTlJzWNw4AiQNDrp+oWx+KaTBb0AQ0fzAdwe83jS5QRUUj0Wun0yZ1ykX8wR9Uew0UcqgpFNudhA1ZLh/TaR4g3+T4nSKZibR5IH7qVgqbmvaSHCJd2zBgzkA6fyqbZTWYjekNfWOIII1Bke4WK+qsUgYqfqa12xMAOjsCLA9jEj2sgw7DP4rfEhw9ptbz28qOig3Pw8AkOa6IkCbTbcQRNpBK0rbQr5ZlocDBgzEiY0I7lK1IDqaZbMeR2Dh3j4MHsUGpERUF3+VONNoOc2oSGOvIEw72GxH7BcBFB6xh8Sx7Wua4EOEt8j2N1uXmHL9cU8TScTAzQTtDgW38XXp0qJL6iIiK9zlw99Wkw025nNdJjXKQZ97gKhL1rEMLmOAMEggHsSIleZcT4TVw5AqAX0IMtPyrCwhIiKqIiINmGcQ4Q7LJAmbAGxnwssVTcHOOUtEm2wvoCLQNLLTKnY3EvbVfDj9RtOYXEQQZEgHLF+yg0UsK5zSR5gXzGImABtmC+twjol3QJABcCJJnxpa52WqrWc4y5xJ8n9uywJQSm8PqGbAaQC4dU/lvfXZa34V4GYttIE2IJMxBGuh0WklZ0K7mGWOLTY2MaaIJBAY0BzRJJzCQXACIj8pubHWL2Wfo02s9SC9p6QCdHQfqykEaTHZQVvqH8NgPdxHhth9i4O+3lB9biQNKbNDGpgkRPUTPtpotNSoXGTr/wAW0CxRUEREBERAWHF+IVGYcvYGOc0wXPGYhhgNyhwg9Xe47RKzXJ5trO9Ci25b6jz4BDWwB75j/kzwcm3y4rTDZ9j4Yzc7FS0RMb74np3Qr3EOI1K5aahBLRAhobaSdGgCbqzcnV6ZpuptIZU63PLs8FkAassReMrgbkEX0p663K9cMxLczg1jg5rpgAjKSBJs0lwbBNgYJkSFqcGSYyxMve9p8St+Dkx0jWomYiO7p4ajwnyW00zAMGDvFvv8H7LFQeK8SbRxFMvmXUyKwABMXFLpJHW2A7aWlvcz0q9LKYzNcIBBaZaQRIIO9luKZYtNo8YfPOTwr4MeLJP9t43H3j7x5w1otuFo53AE5RcknYASStjMGblxAaATIIduBFjAPUNSuV0kZT8M8U29Z+rqy5Q6RBF3E9M3FpIvosP4kNYGsg3OYlgEjYG8m5J+3ZRatQuMnwOwgCAAO0BQbT6Zg9QtdoE38OcdIjvuhp0zdr8o7PBn4yggj7LQioyq0y0kHb7eCPB1Vm4FyyytQD3ue1zjaAAIB2kXkbqFy5gW4l3p1A/KwF2YHSS0ZDINrE28r0JrQBA0CiTKv4blGgypmJc5o0Y7Se5I1Hj91YURRBERAXP43wpuJphjiWwcwIveCLjcXXQRBUsdya0U/wAJxNQDR0ZXHePy+L/8qnvaQSDqDB9wvXVS+buB5T61JgDYOcDYz9Udu8dlViVVREVVlSplxAG//azxbwXkgzMSe5gZjfuZPytuAeR6hH/5nXS5Av8A2jeNpUVQERFQREQFJc3NTZAkglpjWCZaCPJLr/CjL6x5GhI2sYt2QHtIJBEEagr4pTMSC0MqAkN+kj6v6ZJgNi2lrL42nTdMFwOVxggEDKCfqkTMdrT4vBGREVBERBlTZJj/ACBcn7Kqcd4yK34bGxTDpBN3OIkAnQAQTYDe5KtbBZ/X6cNP4g1p6dYEi48Gb2uvPqhkkkySde/m613PyWjVY6S9f8LcTHeb5rRu1ZjXp9vvH+WKIi1j2orTyxxKrWqNovyluU9ZABYGt6S5wiRIa3qnUReFVl1eWcRkxAs4tcHNc1jcziIkAN75g0/C5cF5rkr3tf2px65+LkiaxMxE634Trw9V0FRjJLJLtAXNFheSBJuf0uo82jZZVWQSO3+fdYrfPlnQREVQVu5V5fpvpirWbmzHpEmIBi4GpkFVFem8vUCzDUWkg9MyNOol391JJTqNFrBlY0NHYCB9gs0RRiIiICIiAiIgLXiKLXtcxwlrgQR4NitiIKnxLk9oZNAuzjZxBDvGgg/55VNLTMQZ0jee3uvXlTHcs1jiajpaGnO5rr6uzRpoQTP2VWJV/iFY5nNFmzIaBlEEAgkCLxGuiiKTxHBVKLy2oL3M/mEkZgexhRkUREVBERARF0OXsOypiaTX3aSZHeGkgfcIOevtN5aQQYIV64vyvRc17qbSH5elrYDS4aW8rn4Lk1zmfiuyPzbQ4FsCPmZ+3yobV6nWzOaBTpySALO1J1iY+CI8LXjA3OcmmttAdwJAsPZdevwSths73tlgBGdhEtm2bKfePk33XBxtWjScWuqskPFMgXLXET1ibNGhImDa8GJa9a98y5cWDJmnWOszPo+gLZ/Du7ExJtfQkHTsQQexB7Ku8T5kc1zm4ezRmb6li509OZpgFgjQa3N9I4f8bVgD1HwHZwMxjP8Amifqub6rpX51YnVY29HxfhfPkx/NkvFZnw6+/qumP4o3Cyc342UFrBmH1bvMRliZEydN1RF9c4kkkyTck6yvi6GfPbLbcvVdmdmY+DjmtJ3M63Pn/ECIi4WyF0uBcSbh3vc6nnJaWiCAQTqQS06iR8rmorW01mJhx5sVM2O2O8d09fyF/wAA81qbHtDS4jrbTJdkJc6ARJIloGu8rIrz9roIPbuJH2NirDT5rdE1KTXvky4HICCZ+lo+rzppIOp2WHnV1q7xnaHwzli8340xMTM93TX0849vDq76LGnXp1A51J4ewGNwRNxmDgNQDeIseys3DuUXVaTXuqZM1w3LJynQkyLxsu/FomNxLyuTHfFaaXiYmPCerDCco1nhji5jQ6CbkuAN9IiflXnD0QxrWN0aA0ewEBZU2BoAGgAH2WSOIREQEREBERAREQEREBERBzeLcFpYgtNTN0ggZTGsa22hec43CupPcx4hw/bY27hesLjca5ep4guddtSAA6bW0kKrEvOkUnHYCrRMVGlszHYx2O//ANUZVRERAXU5Xp5sXSsTBJttDSQT4mF95c4Y6tWb0ZqbT1zYR28nwrvheCUaVUVKYLDBBAPSQe4MxcA2jRQmXSREUYvhCqnNfImHxYzMDaNWZztaId3ztET76+6tiLG9K3jVoc/H5OXj3i+K2p/Pd5/U/wBLsP8AwwY1x9cCfVJMF0G2SYDZjyvL+OcHq4SsaVYAOF7EEFskBw8GN4PhfpBcvjvL+HxjctemHRo4We32cL/Gi6ubh1tH6O6W97O+Is2HJP8AUTNqz7x9PT09n50Ret1/9J8Ofor1R/UGu/YBb+F/6X4ek+m+pUdUyuLi0tAa7TKCJNgQSe8x79P+jy76PST8ScCKzMWnflqf+PNMZyvjKVN9SpQe1jSA5xiLiQbG4vqLA2N1yXsIMEEHsRBX6eVQ5s5EpY176udzKpa0A2LJbP1CJMgga7Bc2Tg6jdJa7hfFUWv8vIrER5xv/X3/AGeHq2f6f8qtx1Sp6pe2mwC7d3E/TJEaT50U/jv+m78NhTW9YPeC0FgZA6nBlnE9yNQF6ly7wlmFw9OiwRAl15JebuJO91hg4tvn/XHdDsdq9vYo4u+NbdrTMb8ta31+v7o/EuVMFXZkfQYABALGhrh2hzf+lVcH/pXRFGq2rUJquJ9Oo2wYB9Ms/mJ3+wjVeiIthbBjtO5h4/D2py8NZrTJMRuJ9vzv8/FVOVeRqGEY7OfWe6MxcOmAZADJI+TJ10mFa0RZ1pFY1Xo63I5GTkZJyZbbtIiIsnCIiICIiAiIgIiICIiAiIgIiIONzVg31aBFNoc4EGCOqJvlOx/tKo1ThWIbrRqf+hP7BepIi7eZcE4Y6tUaMjiwOAeRaAZ3Psuo/k6rneA5uUAlhOp7NI28lXgCNF9V2bcPk/DOp0HNe0tPqO1ETECfItqu4iKIIiICIiAiIgIiICIiCNxHBMrMyPnLmY4wY+h7Xge0tE+FJRE0vzTqK+H5/A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484" name="AutoShape 4" descr="data:image/jpeg;base64,/9j/4AAQSkZJRgABAQAAAQABAAD/2wCEAAkGBxISERIUEhQWFhUXGBgXGBcXFhwaFxsXGhcYFxsXGBcYICghGxolHBgYITIiJSkrLi4uGh8zODUsNygtLisBCgoKDg0NFBAQFywlHCQtKzAvLTc3NzArMDcsKzc3MDIsNC0sLysrLCwsLzcsLywsMS8sLzArLC8rKy00LCwxL//AABEIAKoBKQMBIgACEQEDEQH/xAAcAAEAAgMBAQEAAAAAAAAAAAAABAYCAwUHAQj/xAA4EAABAwIEBQMCBAUEAwEAAAABAAIRAyEEEjFBBQYiUWETcYEykSNSobEUQnLB8Acz0fGCkuFT/8QAGwEBAQACAwEAAAAAAAAAAAAAAAECBQMEBgf/xAAtEQEAAgIBAQYFAwUAAAAAAAAAAQIDEQQxBSFBUWGRBhJxwfAiodEUMoGx8f/aAAwDAQACEQMRAD8A9xREQEREBERAREQEREBa8RmyOyxmgxJgTFpIuFsXI45x5mHFoe+fozQY7mAYQVqvxvGYYupvcHEQA5zDtrBIGYHSTP8AdWLlvjTsSHZmZS2JcD0kmbAHTQd9VVOO8wuxLWtLAwA5tZMwRrAtcrdyti3NcA+p6dHMXGSGhzwGgNzaxoY0t5VVf1D4tWqMpPdTyS0F3XMQASdN1li8eynSNUnMwCZbBmTAi8bqt8W5lw9bD1GAVA5wsCBqDIuDESFEZYXnNuQeox2eDOUDKTNol0gQrLgsU2qxr2TldpIg6xoV5Qr9ypxllSmykbVGNiIsWtgAg+0KrMLAiIogiIgIiICIiAiIgIiICIiAiIgIiICIiAiIgIiICIiAi1167WNLnGA0ST2HdcjFcw0Th3VGvbmLSAw3OaIgt1j+yDpVcfSa7K6owOgmC4TA3hQsfx6g2i9zKrC7KcoBBOaDEtF9V5tC+q6XToYjjeIeXzUcA7UNMC1oHYfvvK56IqqVgzkBqTEAht4JcYFvYOn7LTVrl0TFpNgBcxJt7D7LOrenTjQZgf6pmfluUf8Aj4WhQZmu/LlzOy/lk5ftosEW9uDeWhwggidROpGh1mDEToVRoUvhfEHUKmdgBMEX0uoiIO9wvmTENDmlwfYuBeCYIGYiQQYgH2su1Q5ypenL2uD/AMouCfDu3v8Aqqdgf9xo7y23ZwLftdaCFDT1ThmMFakyoBGYadjMET7hSl5bR4rXZT9NlRzWXMC2vZ2o+6sOL5idSo0G0qjaj463EE2GgM3n9bJpNLii8/4pzPVqPY6kXUwAJEggu3MaEe6tfLvFDiKWZzYcDBscp8tP9tlDTqoiIgiIgIiICIiAiIgIiICIiAiIgIq5xzmf0KnpsYHwASc252gBcbH821XtYGD03B0uIMggGwvt37oul8XHxHMmHY8sc5wcHFp6TAjeRsq3wrmqpTa5tTr/ACuNyD2IkS39v25OIpuql1RuZ5c45uiDJvMAkR8q6NN/HOKGrWqOY5wY6GxJALW6SN7yb91zFlUYWmCIKxRRERUERGiTAuew1QSMHBOQ6Oj4I0cO9pEbyVkcCYJa5roIBynSZgkmBsRr27rNlT02AhsPJcMxFxlLHTDrbxp37qCoJpLaYaC0OeCXO8aZWhwN9CT/AFdxaM+s4uzEnNMzN52hYIqJZY17A6Q105TYBmkgkN+kkSLAjpOixbQY45Q+D3cOlx8HUSbCR9tEa2KLiby4ADsQJJPxaN58KMoJhNNjmxmDmwczSDJIB9hlNo30kaqNXc0uJaIH+TaTF5tJWCKgiIg6vBOBVMQZHTTBgvPtoBvt91feE4EUKTaYMxMmIkkkzCqvLfMbaVM06o6WNlkDqJzEltzE3tpoVb8Fim1abKjZhwkTr7HypKS3oixq0w5padCCDBgwbajRRH0FfV59xHE1sHWNKlUcGNuwG4yuGkHaZHwupwXmwuc1leBM/iaCdpGgG0+yLpbUWunXY4kNcCREgEEidJjvC2Igiw9ZubLIzRmyzeJiY7Ss0BERAREQEREFbrcQ9DGnO1zWVQAC54y5gYL4khrYjz91s5t4uaNMNYet+4ddrRuIvfT7rLnWP4Y9MnM2DH03kn2gR8qncY4o7EOY5zQ0taG20NyZ8a6KqgIiKqIiIJGMEFnbIyPlsn9ZPyFHUvEU/wAGmS5pMkCNQ36od5kkj/yWuhTGVz3CQCABMAkz2uQI276qDRFp27+//RUhuEMZnGGxJOpExAjuZBAMWkr5/FuAhvQOzSYJ7mSSStLnEmTcnc6oJNTGEZRTLmtAiCdbkklum+l9lgcY+IkAXsGtAuIJAAsSLSLwtC+sYXGACT2CA5xOpJ918Ug4XLd7sutoJdYxYRGvchfRhw7/AGySRHSR1G8WjXayCMiIqNuGrljgRp/MNnDQg7XEhbKbKbpAzzDjciBlaXTYX00/UqMpGALQ8FzsoEkG9yBYWEgEwCe0qCOikfwrpOYhotLj9PUJEZZmQZgbdkZhxq5zYEzlcJmLASLyYEgEBUR0Ul7KYvJIIENBuDAnM4tixkC1/G+FehADmg5CBc3g3EEjeR+yg0ro8I4zVoOaQ4lg1YScsEyYGgPlc5b6dCOqpZsEgTDnWtA1id9NUHqWFxDajGvYZa4SP87raqzyhxWl6YozlcCYDiLgmbGBNybLXzLxkFxpUyfw+t7gd4hrRGvW5pPaFE0k8z4rDvoVW56Ze0SACC4EOAjwZtHuqEhKzoU8zmt7kD7lVXS4Bj6lEnIWtaXMzl0CQM3RJsJBJ+FIxPNmJLyWua1s2aGgiPJIn9lx8RWLjr0g9I0AG0Db918w1XI9roBykGDoYMwUFq5UxNarXfVe3OHANLyYyC5AaNwSBYeCrguPwnmGjXc1jZa8tmCLSNQDv39l2FGIi+BwuJ01X1AREQEREHwidVSuOcqOac+HGZtyW/zD+nuPCuyIPInsLSQ4EEWIIgg9iF8Vj5twDG1s3qy58ucHatGgygC4tAGtvcji1GUmwJL+5a7KPYS07R822VZIwUj+EI+pzWu/K6Qfm0D5j7LJlZrJLC/NEAmBFwcwIMg2iPOuyiIOg6u6iMjQQ7pc6d5aOksjbzOhiJWVZoqmGvFm9LerUACACBBMAQJ+dVzkQZvpOAktIExJBF+3usFuo4gg36hYEOuIBke3/wBK+16bYDmkkFzhBbERlOxP5v0QaFIwFYNeJJymzgNCOzhu2dR/dR0VGddrg4tdq3p1mI29lIw2AqFzOlwktuPqgn6gNbd0fjZAOUZoYMxAcIaIsHCxNiTOyiEyZOvfdQbMRVzOJiNP0ESTuTqT3WtEVBbcKGl7c5IbNyNY8LUiCVxKo9z8zzIdmc2HAiC46QYFx+iiqTQd+HUn6QBAOzy4EQNjDXfCjKAs6VUtMtMbHsRrBG48LBFRIbVpb0zO8PIHwCCb+/8AwteJq53ud300sBYCwGgAC1og+KUW+mwgmS8NsDo3peCfJ7fPZRlvrCabCdbt92i4P3JHwFBoUjCiA54ElsEDsZ+ojsI+5GyjqVgmEh+US6A0dwHGHO9o6T/UgiojhBg7IqNuExDqb2vbq0gj42PhXWlzdS9HM7/dj6ADBdtB0hUVFBYcNzS4Vm1H026Oa7JYuBIIN9SMu/cqycF5gp4g5btf1HKfyg2vpMEW9150vrHkEEEgjQgwR7EIaerUcZTe4ta9pc3UAgke4W4FeSUqjmuDmkhw0IMEfK9A5QxNSpQLqjg7qcAf5u5zH5t4hE07iIiiC04rFMptLqjg1o3P+arco+PwbK1NzHiWn7g7EHug8y4nijVrVHkzmcYMR0izbewCjLpcw8Nbh62Rji4ZQ68SJJEGPb9VzVWQiIqCIiApGLJAY28BrSBtLhnJ/WPgLPAUMwqG0sbm6gSPJsDJ8G152WivXLzJ2EADQDsAdAoNaIioIiICIiAt7MI+2YZR3dYRrInW3ZYYcNLhm0+21gTsCYEr7is2Y5rk9VtOrqt4uoNtTEgHKyCyBIy2Ji5M3mZvqJssIpmQMzexcQR7EASPeT7LQiDZiKDmGHD/AII7idQta3Uq0NLHTlJzWNw4AiQNDrp+oWx+KaTBb0AQ0fzAdwe83jS5QRUUj0Wun0yZ1ykX8wR9Uew0UcqgpFNudhA1ZLh/TaR4g3+T4nSKZibR5IH7qVgqbmvaSHCJd2zBgzkA6fyqbZTWYjekNfWOIII1Bke4WK+qsUgYqfqa12xMAOjsCLA9jEj2sgw7DP4rfEhw9ptbz28qOig3Pw8AkOa6IkCbTbcQRNpBK0rbQr5ZlocDBgzEiY0I7lK1IDqaZbMeR2Dh3j4MHsUGpERUF3+VONNoOc2oSGOvIEw72GxH7BcBFB6xh8Sx7Wua4EOEt8j2N1uXmHL9cU8TScTAzQTtDgW38XXp0qJL6iIiK9zlw99Wkw025nNdJjXKQZ97gKhL1rEMLmOAMEggHsSIleZcT4TVw5AqAX0IMtPyrCwhIiKqIiINmGcQ4Q7LJAmbAGxnwssVTcHOOUtEm2wvoCLQNLLTKnY3EvbVfDj9RtOYXEQQZEgHLF+yg0UsK5zSR5gXzGImABtmC+twjol3QJABcCJJnxpa52WqrWc4y5xJ8n9uywJQSm8PqGbAaQC4dU/lvfXZa34V4GYttIE2IJMxBGuh0WklZ0K7mGWOLTY2MaaIJBAY0BzRJJzCQXACIj8pubHWL2Wfo02s9SC9p6QCdHQfqykEaTHZQVvqH8NgPdxHhth9i4O+3lB9biQNKbNDGpgkRPUTPtpotNSoXGTr/wAW0CxRUEREBERAWHF+IVGYcvYGOc0wXPGYhhgNyhwg9Xe47RKzXJ5trO9Ci25b6jz4BDWwB75j/kzwcm3y4rTDZ9j4Yzc7FS0RMb74np3Qr3EOI1K5aahBLRAhobaSdGgCbqzcnV6ZpuptIZU63PLs8FkAassReMrgbkEX0p663K9cMxLczg1jg5rpgAjKSBJs0lwbBNgYJkSFqcGSYyxMve9p8St+Dkx0jWomYiO7p4ajwnyW00zAMGDvFvv8H7LFQeK8SbRxFMvmXUyKwABMXFLpJHW2A7aWlvcz0q9LKYzNcIBBaZaQRIIO9luKZYtNo8YfPOTwr4MeLJP9t43H3j7x5w1otuFo53AE5RcknYASStjMGblxAaATIIduBFjAPUNSuV0kZT8M8U29Z+rqy5Q6RBF3E9M3FpIvosP4kNYGsg3OYlgEjYG8m5J+3ZRatQuMnwOwgCAAO0BQbT6Zg9QtdoE38OcdIjvuhp0zdr8o7PBn4yggj7LQioyq0y0kHb7eCPB1Vm4FyyytQD3ue1zjaAAIB2kXkbqFy5gW4l3p1A/KwF2YHSS0ZDINrE28r0JrQBA0CiTKv4blGgypmJc5o0Y7Se5I1Hj91YURRBERAXP43wpuJphjiWwcwIveCLjcXXQRBUsdya0U/wAJxNQDR0ZXHePy+L/8qnvaQSDqDB9wvXVS+buB5T61JgDYOcDYz9Udu8dlViVVREVVlSplxAG//azxbwXkgzMSe5gZjfuZPytuAeR6hH/5nXS5Av8A2jeNpUVQERFQREQFJc3NTZAkglpjWCZaCPJLr/CjL6x5GhI2sYt2QHtIJBEEagr4pTMSC0MqAkN+kj6v6ZJgNi2lrL42nTdMFwOVxggEDKCfqkTMdrT4vBGREVBERBlTZJj/ACBcn7Kqcd4yK34bGxTDpBN3OIkAnQAQTYDe5KtbBZ/X6cNP4g1p6dYEi48Gb2uvPqhkkkySde/m613PyWjVY6S9f8LcTHeb5rRu1ZjXp9vvH+WKIi1j2orTyxxKrWqNovyluU9ZABYGt6S5wiRIa3qnUReFVl1eWcRkxAs4tcHNc1jcziIkAN75g0/C5cF5rkr3tf2px65+LkiaxMxE634Trw9V0FRjJLJLtAXNFheSBJuf0uo82jZZVWQSO3+fdYrfPlnQREVQVu5V5fpvpirWbmzHpEmIBi4GpkFVFem8vUCzDUWkg9MyNOol391JJTqNFrBlY0NHYCB9gs0RRiIiICIiAiIgLXiKLXtcxwlrgQR4NitiIKnxLk9oZNAuzjZxBDvGgg/55VNLTMQZ0jee3uvXlTHcs1jiajpaGnO5rr6uzRpoQTP2VWJV/iFY5nNFmzIaBlEEAgkCLxGuiiKTxHBVKLy2oL3M/mEkZgexhRkUREVBERARF0OXsOypiaTX3aSZHeGkgfcIOevtN5aQQYIV64vyvRc17qbSH5elrYDS4aW8rn4Lk1zmfiuyPzbQ4FsCPmZ+3yobV6nWzOaBTpySALO1J1iY+CI8LXjA3OcmmttAdwJAsPZdevwSths73tlgBGdhEtm2bKfePk33XBxtWjScWuqskPFMgXLXET1ibNGhImDa8GJa9a98y5cWDJmnWOszPo+gLZ/Du7ExJtfQkHTsQQexB7Ku8T5kc1zm4ezRmb6li509OZpgFgjQa3N9I4f8bVgD1HwHZwMxjP8Amifqub6rpX51YnVY29HxfhfPkx/NkvFZnw6+/qumP4o3Cyc342UFrBmH1bvMRliZEydN1RF9c4kkkyTck6yvi6GfPbLbcvVdmdmY+DjmtJ3M63Pn/ECIi4WyF0uBcSbh3vc6nnJaWiCAQTqQS06iR8rmorW01mJhx5sVM2O2O8d09fyF/wAA81qbHtDS4jrbTJdkJc6ARJIloGu8rIrz9roIPbuJH2NirDT5rdE1KTXvky4HICCZ+lo+rzppIOp2WHnV1q7xnaHwzli8340xMTM93TX0849vDq76LGnXp1A51J4ewGNwRNxmDgNQDeIseys3DuUXVaTXuqZM1w3LJynQkyLxsu/FomNxLyuTHfFaaXiYmPCerDCco1nhji5jQ6CbkuAN9IiflXnD0QxrWN0aA0ewEBZU2BoAGgAH2WSOIREQEREBERAREQEREBERBzeLcFpYgtNTN0ggZTGsa22hec43CupPcx4hw/bY27hesLjca5ep4guddtSAA6bW0kKrEvOkUnHYCrRMVGlszHYx2O//ANUZVRERAXU5Xp5sXSsTBJttDSQT4mF95c4Y6tWb0ZqbT1zYR28nwrvheCUaVUVKYLDBBAPSQe4MxcA2jRQmXSREUYvhCqnNfImHxYzMDaNWZztaId3ztET76+6tiLG9K3jVoc/H5OXj3i+K2p/Pd5/U/wBLsP8AwwY1x9cCfVJMF0G2SYDZjyvL+OcHq4SsaVYAOF7EEFskBw8GN4PhfpBcvjvL+HxjctemHRo4We32cL/Gi6ubh1tH6O6W97O+Is2HJP8AUTNqz7x9PT09n50Ret1/9J8Ofor1R/UGu/YBb+F/6X4ek+m+pUdUyuLi0tAa7TKCJNgQSe8x79P+jy76PST8ScCKzMWnflqf+PNMZyvjKVN9SpQe1jSA5xiLiQbG4vqLA2N1yXsIMEEHsRBX6eVQ5s5EpY176udzKpa0A2LJbP1CJMgga7Bc2Tg6jdJa7hfFUWv8vIrER5xv/X3/AGeHq2f6f8qtx1Sp6pe2mwC7d3E/TJEaT50U/jv+m78NhTW9YPeC0FgZA6nBlnE9yNQF6ly7wlmFw9OiwRAl15JebuJO91hg4tvn/XHdDsdq9vYo4u+NbdrTMb8ta31+v7o/EuVMFXZkfQYABALGhrh2hzf+lVcH/pXRFGq2rUJquJ9Oo2wYB9Ms/mJ3+wjVeiIthbBjtO5h4/D2py8NZrTJMRuJ9vzv8/FVOVeRqGEY7OfWe6MxcOmAZADJI+TJ10mFa0RZ1pFY1Xo63I5GTkZJyZbbtIiIsnCIiICIiAiIgIiICIiAiIgIiIONzVg31aBFNoc4EGCOqJvlOx/tKo1ThWIbrRqf+hP7BepIi7eZcE4Y6tUaMjiwOAeRaAZ3Psuo/k6rneA5uUAlhOp7NI28lXgCNF9V2bcPk/DOp0HNe0tPqO1ETECfItqu4iKIIiICIiAiIgIiICIiCNxHBMrMyPnLmY4wY+h7Xge0tE+FJRE0vzTqK+H5/A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Zástupný symbol pro text 4"/>
          <p:cNvSpPr>
            <a:spLocks/>
          </p:cNvSpPr>
          <p:nvPr/>
        </p:nvSpPr>
        <p:spPr bwMode="auto">
          <a:xfrm>
            <a:off x="323528" y="1921396"/>
            <a:ext cx="8458200" cy="33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 smtClean="0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 smtClean="0">
                <a:solidFill>
                  <a:srgbClr val="000099"/>
                </a:solidFill>
                <a:latin typeface="Arial" charset="0"/>
              </a:rPr>
              <a:t>větší</a:t>
            </a:r>
            <a:r>
              <a:rPr lang="cs-CZ" sz="1500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podíl nerezidentů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Praha</a:t>
            </a:r>
            <a:r>
              <a:rPr lang="cs-CZ" sz="1500" dirty="0" smtClean="0">
                <a:latin typeface="Arial" charset="0"/>
              </a:rPr>
              <a:t> (86 </a:t>
            </a:r>
            <a:r>
              <a:rPr lang="cs-CZ" sz="1500" dirty="0">
                <a:latin typeface="Arial" charset="0"/>
              </a:rPr>
              <a:t>%) </a:t>
            </a:r>
            <a:r>
              <a:rPr lang="cs-CZ" sz="15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– převaha </a:t>
            </a:r>
            <a:r>
              <a:rPr lang="cs-CZ" sz="15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Němců (13 %) a  Rusů (11 </a:t>
            </a:r>
            <a:r>
              <a:rPr lang="cs-CZ" sz="15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%)</a:t>
            </a: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větší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podíl rezidentů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Pardubický kraj </a:t>
            </a:r>
            <a:r>
              <a:rPr lang="cs-CZ" sz="1500" dirty="0">
                <a:latin typeface="Arial" charset="0"/>
              </a:rPr>
              <a:t>(86 %) </a:t>
            </a:r>
            <a:r>
              <a:rPr lang="cs-CZ" sz="15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– z cizinců </a:t>
            </a:r>
            <a:r>
              <a:rPr lang="cs-CZ" sz="15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Němci (25 %)</a:t>
            </a:r>
            <a:endParaRPr lang="cs-CZ" sz="15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 smtClean="0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 smtClean="0">
                <a:solidFill>
                  <a:srgbClr val="000099"/>
                </a:solidFill>
                <a:latin typeface="Arial" charset="0"/>
              </a:rPr>
              <a:t>delší</a:t>
            </a:r>
            <a:r>
              <a:rPr lang="cs-CZ" sz="1500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pobyty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Karlovarský </a:t>
            </a:r>
            <a:r>
              <a:rPr lang="cs-CZ" sz="1500" dirty="0">
                <a:solidFill>
                  <a:srgbClr val="A01220"/>
                </a:solidFill>
                <a:latin typeface="Arial" charset="0"/>
              </a:rPr>
              <a:t>kraj </a:t>
            </a:r>
            <a:r>
              <a:rPr lang="cs-CZ" sz="1500" dirty="0" smtClean="0">
                <a:latin typeface="Arial" charset="0"/>
              </a:rPr>
              <a:t>(5,8 noci; </a:t>
            </a:r>
            <a:r>
              <a:rPr lang="cs-CZ" sz="1500" dirty="0" err="1">
                <a:latin typeface="Arial" charset="0"/>
              </a:rPr>
              <a:t>nerezidenti</a:t>
            </a:r>
            <a:r>
              <a:rPr lang="cs-CZ" sz="1500" dirty="0"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6,6 </a:t>
            </a:r>
            <a:r>
              <a:rPr lang="cs-CZ" sz="1500" dirty="0">
                <a:latin typeface="Arial" charset="0"/>
              </a:rPr>
              <a:t>noci)</a:t>
            </a: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kratší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pobyty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solidFill>
                  <a:srgbClr val="006AAF"/>
                </a:solidFill>
                <a:latin typeface="Arial" charset="0"/>
              </a:rPr>
              <a:t>    </a:t>
            </a:r>
            <a:r>
              <a:rPr lang="cs-CZ" sz="1500" dirty="0" smtClean="0">
                <a:latin typeface="Arial" charset="0"/>
              </a:rPr>
              <a:t>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Jihomoravský </a:t>
            </a:r>
            <a:r>
              <a:rPr lang="cs-CZ" sz="1500" dirty="0">
                <a:solidFill>
                  <a:srgbClr val="A01220"/>
                </a:solidFill>
                <a:latin typeface="Arial" charset="0"/>
              </a:rPr>
              <a:t>kraj </a:t>
            </a:r>
            <a:r>
              <a:rPr lang="cs-CZ" sz="1500" dirty="0">
                <a:latin typeface="Arial" charset="0"/>
              </a:rPr>
              <a:t>(2,0 </a:t>
            </a:r>
            <a:r>
              <a:rPr lang="cs-CZ" sz="1500" dirty="0" smtClean="0">
                <a:latin typeface="Arial" charset="0"/>
              </a:rPr>
              <a:t>noci; </a:t>
            </a:r>
            <a:r>
              <a:rPr lang="cs-CZ" sz="1500" dirty="0" err="1">
                <a:latin typeface="Arial" charset="0"/>
              </a:rPr>
              <a:t>nerezidenti</a:t>
            </a:r>
            <a:r>
              <a:rPr lang="cs-CZ" sz="1500" dirty="0"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1,8 </a:t>
            </a:r>
            <a:r>
              <a:rPr lang="cs-CZ" sz="1500" dirty="0">
                <a:latin typeface="Arial" charset="0"/>
              </a:rPr>
              <a:t>noci)</a:t>
            </a: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výraznější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letní sezóna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Jihočeský </a:t>
            </a:r>
            <a:r>
              <a:rPr lang="cs-CZ" sz="1500" dirty="0">
                <a:solidFill>
                  <a:srgbClr val="A01220"/>
                </a:solidFill>
                <a:latin typeface="Arial" charset="0"/>
              </a:rPr>
              <a:t>kraj </a:t>
            </a:r>
            <a:r>
              <a:rPr lang="cs-CZ" sz="1500" dirty="0">
                <a:latin typeface="Arial" charset="0"/>
              </a:rPr>
              <a:t>(</a:t>
            </a:r>
            <a:r>
              <a:rPr lang="cs-CZ" sz="1500" dirty="0" smtClean="0">
                <a:latin typeface="Arial" charset="0"/>
              </a:rPr>
              <a:t>49 % </a:t>
            </a:r>
            <a:r>
              <a:rPr lang="cs-CZ" sz="1500" dirty="0">
                <a:latin typeface="Arial" charset="0"/>
              </a:rPr>
              <a:t>hostů v 3Q)</a:t>
            </a: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výraznější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zimní sezóna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Královéhradecký </a:t>
            </a:r>
            <a:r>
              <a:rPr lang="cs-CZ" sz="1500" dirty="0">
                <a:solidFill>
                  <a:srgbClr val="A01220"/>
                </a:solidFill>
                <a:latin typeface="Arial" charset="0"/>
              </a:rPr>
              <a:t>kraj </a:t>
            </a:r>
            <a:r>
              <a:rPr lang="cs-CZ" sz="1500" dirty="0">
                <a:latin typeface="Arial" charset="0"/>
              </a:rPr>
              <a:t>(28 % hostů v 1Q)</a:t>
            </a: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vyrovnanější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sezónnost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Karlovarský kraj </a:t>
            </a:r>
            <a:r>
              <a:rPr lang="cs-CZ" sz="1500" dirty="0" smtClean="0">
                <a:latin typeface="Arial" charset="0"/>
              </a:rPr>
              <a:t>(+/- 5 % od průměru Q)</a:t>
            </a:r>
            <a:endParaRPr lang="cs-CZ" sz="1500" dirty="0">
              <a:latin typeface="Arial" charset="0"/>
            </a:endParaRP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vyšší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vytíženos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t </a:t>
            </a:r>
            <a:r>
              <a:rPr lang="cs-CZ" sz="1500" dirty="0" smtClean="0">
                <a:latin typeface="Arial" charset="0"/>
              </a:rPr>
              <a:t> 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Praha </a:t>
            </a:r>
            <a:r>
              <a:rPr lang="cs-CZ" sz="1500" dirty="0" smtClean="0">
                <a:latin typeface="Arial" charset="0"/>
              </a:rPr>
              <a:t>(</a:t>
            </a:r>
            <a:r>
              <a:rPr lang="cs-CZ" sz="1500" dirty="0">
                <a:latin typeface="Arial" charset="0"/>
              </a:rPr>
              <a:t>využití lůžek </a:t>
            </a:r>
            <a:r>
              <a:rPr lang="cs-CZ" sz="1500" dirty="0" smtClean="0">
                <a:latin typeface="Arial" charset="0"/>
              </a:rPr>
              <a:t>54 %; </a:t>
            </a:r>
            <a:r>
              <a:rPr lang="cs-CZ" sz="1500" dirty="0">
                <a:latin typeface="Arial" charset="0"/>
              </a:rPr>
              <a:t>využití pokojů </a:t>
            </a:r>
            <a:r>
              <a:rPr lang="cs-CZ" sz="1500" dirty="0" smtClean="0">
                <a:latin typeface="Arial" charset="0"/>
              </a:rPr>
              <a:t>60 %) </a:t>
            </a:r>
            <a:r>
              <a:rPr lang="cs-CZ" sz="15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– srpen 66 % / 72 %</a:t>
            </a:r>
            <a:endParaRPr lang="cs-CZ" sz="15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  <a:p>
            <a:pPr indent="536575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1500" dirty="0" err="1">
                <a:solidFill>
                  <a:srgbClr val="C00000"/>
                </a:solidFill>
                <a:latin typeface="Arial" charset="0"/>
              </a:rPr>
              <a:t>NEJ</a:t>
            </a:r>
            <a:r>
              <a:rPr lang="cs-CZ" sz="1500" dirty="0" err="1">
                <a:solidFill>
                  <a:srgbClr val="000099"/>
                </a:solidFill>
                <a:latin typeface="Arial" charset="0"/>
              </a:rPr>
              <a:t>nižší</a:t>
            </a:r>
            <a:r>
              <a:rPr lang="cs-CZ" sz="1500" dirty="0">
                <a:solidFill>
                  <a:srgbClr val="000099"/>
                </a:solidFill>
                <a:latin typeface="Arial" charset="0"/>
              </a:rPr>
              <a:t> vytíženost</a:t>
            </a:r>
            <a:r>
              <a:rPr lang="cs-CZ" sz="1500" dirty="0">
                <a:solidFill>
                  <a:srgbClr val="006AAF"/>
                </a:solidFill>
                <a:latin typeface="Arial" charset="0"/>
              </a:rPr>
              <a:t> </a:t>
            </a:r>
            <a:r>
              <a:rPr lang="cs-CZ" sz="1500" dirty="0" smtClean="0">
                <a:latin typeface="Arial" charset="0"/>
              </a:rPr>
              <a:t>        </a:t>
            </a:r>
            <a:r>
              <a:rPr lang="cs-CZ" sz="1500" dirty="0" smtClean="0">
                <a:solidFill>
                  <a:srgbClr val="A01220"/>
                </a:solidFill>
                <a:latin typeface="Arial" charset="0"/>
              </a:rPr>
              <a:t>Ústecký kraj </a:t>
            </a:r>
            <a:r>
              <a:rPr lang="cs-CZ" sz="1500" dirty="0" smtClean="0">
                <a:latin typeface="Arial" charset="0"/>
              </a:rPr>
              <a:t>(</a:t>
            </a:r>
            <a:r>
              <a:rPr lang="cs-CZ" sz="1500" dirty="0">
                <a:latin typeface="Arial" charset="0"/>
              </a:rPr>
              <a:t>lůžka </a:t>
            </a:r>
            <a:r>
              <a:rPr lang="cs-CZ" sz="1500" dirty="0" smtClean="0">
                <a:latin typeface="Arial" charset="0"/>
              </a:rPr>
              <a:t>21 %; </a:t>
            </a:r>
            <a:r>
              <a:rPr lang="cs-CZ" sz="1500" dirty="0">
                <a:latin typeface="Arial" charset="0"/>
              </a:rPr>
              <a:t>pokoje </a:t>
            </a:r>
            <a:r>
              <a:rPr lang="cs-CZ" sz="1500" dirty="0" smtClean="0">
                <a:latin typeface="Arial" charset="0"/>
              </a:rPr>
              <a:t>25 %) </a:t>
            </a:r>
            <a:r>
              <a:rPr lang="cs-CZ" sz="15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– </a:t>
            </a:r>
            <a:r>
              <a:rPr lang="cs-CZ" sz="15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leden </a:t>
            </a:r>
            <a:r>
              <a:rPr lang="cs-CZ" sz="15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jen </a:t>
            </a:r>
            <a:r>
              <a:rPr lang="cs-CZ" sz="15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12 % / 16 %</a:t>
            </a:r>
            <a:endParaRPr lang="cs-CZ" sz="1500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2400" dirty="0" smtClean="0">
              <a:solidFill>
                <a:srgbClr val="11397E"/>
              </a:solidFill>
            </a:endParaRP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b="1" dirty="0" smtClean="0">
                <a:solidFill>
                  <a:srgbClr val="990000"/>
                </a:solidFill>
              </a:rPr>
              <a:t>Děkujeme za pozornost</a:t>
            </a:r>
          </a:p>
          <a:p>
            <a:pPr algn="ctr">
              <a:spcBef>
                <a:spcPts val="600"/>
              </a:spcBef>
              <a:buFont typeface="Arial" charset="0"/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 algn="ctr">
              <a:spcBef>
                <a:spcPts val="600"/>
              </a:spcBef>
              <a:buFont typeface="Arial" charset="0"/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Ministerstvo pro místní rozvoj ČR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cs-CZ" sz="2400" dirty="0" smtClean="0">
              <a:solidFill>
                <a:srgbClr val="11397E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Český statistický úřad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cs-CZ" sz="2400" b="1" dirty="0" smtClean="0">
              <a:solidFill>
                <a:srgbClr val="1139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395536" y="985292"/>
            <a:ext cx="8291264" cy="42004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cs-CZ" sz="2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Systém statistických projektů MMR ČR</a:t>
            </a:r>
            <a:br>
              <a:rPr lang="cs-CZ" sz="2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cs-CZ" sz="2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cs-CZ" sz="2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endParaRPr lang="cs-CZ" sz="2400" b="1" dirty="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536" y="1489348"/>
            <a:ext cx="8291264" cy="63607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cs-CZ" sz="19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Ministerstvo realizuje prostřednictvím Integrovaného operačního programu financovaného ze Strukturálních fondů EU následující projekty: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32442113"/>
              </p:ext>
            </p:extLst>
          </p:nvPr>
        </p:nvGraphicFramePr>
        <p:xfrm>
          <a:off x="539552" y="2353444"/>
          <a:ext cx="7992888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6660232" y="4441676"/>
            <a:ext cx="1875518" cy="936104"/>
          </a:xfrm>
          <a:prstGeom prst="roundRect">
            <a:avLst>
              <a:gd name="adj" fmla="val 10000"/>
            </a:avLst>
          </a:prstGeom>
          <a:blipFill rotWithShape="0">
            <a:blip r:embed="rId7" cstate="print"/>
            <a:stretch>
              <a:fillRect/>
            </a:stretch>
          </a:blipFill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</p:sp>
      <p:sp>
        <p:nvSpPr>
          <p:cNvPr id="11" name="Zaoblený obdélník 10"/>
          <p:cNvSpPr/>
          <p:nvPr/>
        </p:nvSpPr>
        <p:spPr>
          <a:xfrm>
            <a:off x="2771800" y="5089748"/>
            <a:ext cx="1659494" cy="359385"/>
          </a:xfrm>
          <a:prstGeom prst="roundRect">
            <a:avLst>
              <a:gd name="adj" fmla="val 10000"/>
            </a:avLst>
          </a:prstGeom>
          <a:blipFill rotWithShape="0">
            <a:blip r:embed="rId7" cstate="print"/>
            <a:stretch>
              <a:fillRect/>
            </a:stretch>
          </a:blipFill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8097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057300"/>
            <a:ext cx="8568952" cy="4104456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609600" indent="-609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9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I. Statistické šetření sektoru stravování</a:t>
            </a:r>
          </a:p>
          <a:p>
            <a:pPr marL="446088" indent="-4460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       doplňuje statistické šetření sektoru ubytovacích zařízení (s možností stravování) </a:t>
            </a:r>
            <a:r>
              <a:rPr lang="cs-CZ" sz="6800" dirty="0" smtClean="0">
                <a:latin typeface="Arial" charset="0"/>
                <a:cs typeface="Arial" charset="0"/>
              </a:rPr>
              <a:t>         → </a:t>
            </a:r>
            <a:r>
              <a:rPr lang="cs-CZ" sz="6800" dirty="0" smtClean="0">
                <a:latin typeface="Arial" charset="0"/>
                <a:cs typeface="Arial" charset="0"/>
              </a:rPr>
              <a:t>komplexní obraz sektoru, realizováno ve spolupráci se SOCR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3200" b="1" dirty="0" smtClean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Hlavní účel a přínosy šetření: 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data o samostatně stojících stravovacích zařízeních na území ČR, naposledy uskutečněno v roce 2001 - zpřesnění databází veřejné správy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informace </a:t>
            </a:r>
            <a:r>
              <a:rPr lang="cs-CZ" sz="6800" dirty="0">
                <a:latin typeface="Arial" charset="0"/>
                <a:cs typeface="Arial" charset="0"/>
              </a:rPr>
              <a:t>pro operativní i strategické </a:t>
            </a:r>
            <a:r>
              <a:rPr lang="cs-CZ" sz="6800" dirty="0" smtClean="0">
                <a:latin typeface="Arial" charset="0"/>
                <a:cs typeface="Arial" charset="0"/>
              </a:rPr>
              <a:t>plánování</a:t>
            </a:r>
            <a:endParaRPr lang="cs-CZ" sz="6800" dirty="0">
              <a:latin typeface="Arial" charset="0"/>
              <a:cs typeface="Arial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podklady pro rozvojové strategie podnikatelů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údaje pro analýzy trhu</a:t>
            </a:r>
          </a:p>
          <a:p>
            <a:pPr marL="446088" indent="-446088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4800" dirty="0" smtClean="0">
              <a:latin typeface="Arial" charset="0"/>
              <a:cs typeface="Arial" charset="0"/>
            </a:endParaRPr>
          </a:p>
          <a:p>
            <a:pPr marL="446088" indent="-446088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Hlavní výstupy projektu:</a:t>
            </a:r>
          </a:p>
          <a:p>
            <a:pPr marL="446088" indent="-4460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počet provozoven v ČR  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průměrný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počet míst u stolu  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průměrná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cenová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úroveň</a:t>
            </a:r>
            <a:endParaRPr lang="cs-CZ" sz="6400" b="1" i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446088" indent="-4460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struktura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provozoven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dle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stravování  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kapacity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provozoven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</a:t>
            </a: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GPS provozovny</a:t>
            </a:r>
          </a:p>
          <a:p>
            <a:pPr>
              <a:lnSpc>
                <a:spcPct val="80000"/>
              </a:lnSpc>
              <a:defRPr/>
            </a:pPr>
            <a:endParaRPr lang="cs-CZ" sz="2000" b="1" i="1" dirty="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0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849388"/>
            <a:ext cx="8291264" cy="3240359"/>
          </a:xfrm>
        </p:spPr>
        <p:txBody>
          <a:bodyPr>
            <a:normAutofit fontScale="85000" lnSpcReduction="10000"/>
          </a:bodyPr>
          <a:lstStyle/>
          <a:p>
            <a:pPr lvl="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cs-CZ" sz="600" dirty="0" smtClean="0">
              <a:latin typeface="Arial" charset="0"/>
              <a:cs typeface="Arial" charset="0"/>
            </a:endParaRP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r</a:t>
            </a:r>
            <a:r>
              <a:rPr lang="cs-CZ" sz="2200" dirty="0" smtClean="0">
                <a:latin typeface="Arial" charset="0"/>
                <a:cs typeface="Arial" charset="0"/>
              </a:rPr>
              <a:t>ealizace </a:t>
            </a:r>
            <a:r>
              <a:rPr lang="cs-CZ" sz="2200" dirty="0" smtClean="0">
                <a:latin typeface="Arial" charset="0"/>
                <a:cs typeface="Arial" charset="0"/>
              </a:rPr>
              <a:t>metodou pozorování – minimalizace administrativní zátěže</a:t>
            </a: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p</a:t>
            </a:r>
            <a:r>
              <a:rPr lang="cs-CZ" sz="2200" dirty="0" smtClean="0">
                <a:latin typeface="Arial" charset="0"/>
                <a:cs typeface="Arial" charset="0"/>
              </a:rPr>
              <a:t>ředpokládaný </a:t>
            </a:r>
            <a:r>
              <a:rPr lang="cs-CZ" sz="2200" dirty="0" smtClean="0">
                <a:latin typeface="Arial" charset="0"/>
                <a:cs typeface="Arial" charset="0"/>
              </a:rPr>
              <a:t>počet subjektů – 40 tis. </a:t>
            </a: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a</a:t>
            </a:r>
            <a:r>
              <a:rPr lang="cs-CZ" sz="2200" dirty="0" smtClean="0">
                <a:latin typeface="Arial" charset="0"/>
                <a:cs typeface="Arial" charset="0"/>
              </a:rPr>
              <a:t>ktuálně </a:t>
            </a:r>
            <a:r>
              <a:rPr lang="cs-CZ" sz="2200" dirty="0" smtClean="0">
                <a:latin typeface="Arial" charset="0"/>
                <a:cs typeface="Arial" charset="0"/>
              </a:rPr>
              <a:t>vyšetřeno cca 95 % území ČR </a:t>
            </a: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d</a:t>
            </a:r>
            <a:r>
              <a:rPr lang="cs-CZ" sz="2200" dirty="0" smtClean="0">
                <a:latin typeface="Arial" charset="0"/>
                <a:cs typeface="Arial" charset="0"/>
              </a:rPr>
              <a:t>oba </a:t>
            </a:r>
            <a:r>
              <a:rPr lang="cs-CZ" sz="2200" dirty="0" smtClean="0">
                <a:latin typeface="Arial" charset="0"/>
                <a:cs typeface="Arial" charset="0"/>
              </a:rPr>
              <a:t>realizace šetření – 12/2013 až 6/2014</a:t>
            </a: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v</a:t>
            </a:r>
            <a:r>
              <a:rPr lang="cs-CZ" sz="2200" dirty="0" smtClean="0">
                <a:latin typeface="Arial" charset="0"/>
                <a:cs typeface="Arial" charset="0"/>
              </a:rPr>
              <a:t>ýsledky </a:t>
            </a:r>
            <a:r>
              <a:rPr lang="cs-CZ" sz="2200" dirty="0" smtClean="0">
                <a:latin typeface="Arial" charset="0"/>
                <a:cs typeface="Arial" charset="0"/>
              </a:rPr>
              <a:t>budou pro uživatele k dispozici formou zdrojové databáze    ve 2. pololetí tohoto roku</a:t>
            </a:r>
          </a:p>
          <a:p>
            <a:pPr marL="45720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>
                <a:latin typeface="Arial" charset="0"/>
                <a:cs typeface="Arial" charset="0"/>
              </a:rPr>
              <a:t>h</a:t>
            </a:r>
            <a:r>
              <a:rPr lang="cs-CZ" sz="2200" dirty="0" smtClean="0">
                <a:latin typeface="Arial" charset="0"/>
                <a:cs typeface="Arial" charset="0"/>
              </a:rPr>
              <a:t>lavní </a:t>
            </a:r>
            <a:r>
              <a:rPr lang="cs-CZ" sz="2200" dirty="0" smtClean="0">
                <a:latin typeface="Arial" charset="0"/>
                <a:cs typeface="Arial" charset="0"/>
              </a:rPr>
              <a:t>uživatelé  - ČSÚ, SOCR, AHR a další subjekty z odborných kruhů i laické veřejnosti  </a:t>
            </a: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cs-CZ" dirty="0" smtClean="0">
              <a:latin typeface="Arial" charset="0"/>
              <a:cs typeface="Arial" charset="0"/>
            </a:endParaRPr>
          </a:p>
          <a:p>
            <a:pPr marL="457200" lvl="0" indent="-45720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cs-CZ" dirty="0" smtClean="0">
              <a:latin typeface="Arial" charset="0"/>
              <a:cs typeface="Arial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561356"/>
            <a:ext cx="8291264" cy="420047"/>
          </a:xfrm>
        </p:spPr>
        <p:txBody>
          <a:bodyPr/>
          <a:lstStyle/>
          <a:p>
            <a:r>
              <a:rPr lang="cs-CZ" sz="2200" dirty="0">
                <a:latin typeface="Arial" charset="0"/>
                <a:ea typeface="+mn-ea"/>
                <a:cs typeface="+mn-cs"/>
              </a:rPr>
              <a:t>Aktuální </a:t>
            </a:r>
            <a:r>
              <a:rPr lang="cs-CZ" sz="2200" dirty="0" smtClean="0">
                <a:latin typeface="Arial" charset="0"/>
                <a:ea typeface="+mn-ea"/>
                <a:cs typeface="+mn-cs"/>
              </a:rPr>
              <a:t>informace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985292"/>
            <a:ext cx="5897768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I. Statistické šetření sektoru stravování</a:t>
            </a:r>
          </a:p>
        </p:txBody>
      </p:sp>
    </p:spTree>
    <p:extLst>
      <p:ext uri="{BB962C8B-B14F-4D97-AF65-F5344CB8AC3E}">
        <p14:creationId xmlns:p14="http://schemas.microsoft.com/office/powerpoint/2010/main" val="32444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16"/>
          <p:cNvSpPr>
            <a:spLocks noChangeArrowheads="1"/>
          </p:cNvSpPr>
          <p:nvPr/>
        </p:nvSpPr>
        <p:spPr bwMode="auto">
          <a:xfrm>
            <a:off x="318102" y="913284"/>
            <a:ext cx="8496944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Arial" charset="0"/>
              </a:rPr>
              <a:t>II. Statistické šetření cestovních kanceláří a </a:t>
            </a:r>
            <a:r>
              <a:rPr lang="cs-CZ" sz="2400" b="1" dirty="0" smtClean="0">
                <a:solidFill>
                  <a:srgbClr val="C00000"/>
                </a:solidFill>
                <a:latin typeface="Arial" charset="0"/>
              </a:rPr>
              <a:t>agentur</a:t>
            </a:r>
          </a:p>
          <a:p>
            <a:endParaRPr lang="cs-CZ" sz="500" b="1" dirty="0" smtClean="0">
              <a:solidFill>
                <a:srgbClr val="C00000"/>
              </a:solidFill>
              <a:latin typeface="Arial" charset="0"/>
            </a:endParaRPr>
          </a:p>
          <a:p>
            <a:r>
              <a:rPr lang="cs-CZ" sz="1600" dirty="0"/>
              <a:t>v ČR unikátní situace –   cca 2 050 aktivních CK a CA, z toho: 940 CK a 1 110 CA (9/2013)</a:t>
            </a:r>
          </a:p>
          <a:p>
            <a:r>
              <a:rPr lang="cs-CZ" sz="1600" dirty="0"/>
              <a:t>j</a:t>
            </a:r>
            <a:r>
              <a:rPr lang="cs-CZ" sz="1600" dirty="0" smtClean="0"/>
              <a:t>ako optimální metoda zvoleno - </a:t>
            </a:r>
            <a:r>
              <a:rPr lang="cs-CZ" sz="1600" dirty="0"/>
              <a:t>korespondenční </a:t>
            </a:r>
            <a:r>
              <a:rPr lang="cs-CZ" sz="1600" dirty="0" smtClean="0"/>
              <a:t>dotazování</a:t>
            </a:r>
            <a:endParaRPr 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1393" y="2232524"/>
            <a:ext cx="843036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od r. 2005, kdy zrušil ČSÚ pravidelné roční šetření CK (finanční a kapacitní důvody), není tato oblast statisticky podchycena 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CA – původně vázaná živnost je od r. 2008 živností volnou</a:t>
            </a:r>
            <a:endParaRPr lang="cs-CZ" sz="500" dirty="0" smtClean="0"/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neexistence spolehlivých statistických registrů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nezbytné realizovat plošné šetření CK a </a:t>
            </a:r>
            <a:r>
              <a:rPr lang="cs-CZ" sz="1600" dirty="0" smtClean="0"/>
              <a:t>CA, důvod: získat aktuální </a:t>
            </a:r>
            <a:r>
              <a:rPr lang="cs-CZ" sz="1600" dirty="0" smtClean="0"/>
              <a:t>a především </a:t>
            </a:r>
            <a:r>
              <a:rPr lang="cs-CZ" sz="1600" dirty="0" smtClean="0"/>
              <a:t>komplexní informace </a:t>
            </a:r>
            <a:r>
              <a:rPr lang="cs-CZ" sz="1600" dirty="0" smtClean="0"/>
              <a:t>o </a:t>
            </a:r>
            <a:r>
              <a:rPr lang="cs-CZ" sz="1600" dirty="0" smtClean="0"/>
              <a:t>celém sektoru </a:t>
            </a:r>
            <a:r>
              <a:rPr lang="cs-CZ" sz="1600" dirty="0" smtClean="0"/>
              <a:t>organizovaného CR (včetně CA)</a:t>
            </a:r>
          </a:p>
          <a:p>
            <a:pPr marL="171450" indent="-171450">
              <a:buFont typeface="Wingdings" pitchFamily="2" charset="2"/>
              <a:buChar char="§"/>
            </a:pPr>
            <a:endParaRPr lang="cs-CZ" sz="500" dirty="0" smtClean="0"/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420942" y="1941034"/>
            <a:ext cx="8291264" cy="4200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700" b="1" dirty="0">
                <a:latin typeface="Arial" charset="0"/>
                <a:ea typeface="+mn-ea"/>
                <a:cs typeface="Arial" charset="0"/>
              </a:rPr>
              <a:t>Hlavní účel a přínosy </a:t>
            </a:r>
            <a:r>
              <a:rPr lang="cs-CZ" sz="1700" b="1" dirty="0" smtClean="0">
                <a:latin typeface="Arial" charset="0"/>
                <a:ea typeface="+mn-ea"/>
                <a:cs typeface="Arial" charset="0"/>
              </a:rPr>
              <a:t>šetření:</a:t>
            </a:r>
            <a:r>
              <a:rPr lang="cs-CZ" dirty="0" smtClean="0">
                <a:latin typeface="Arial" charset="0"/>
              </a:rPr>
              <a:t/>
            </a:r>
            <a:br>
              <a:rPr lang="cs-CZ" dirty="0" smtClean="0">
                <a:latin typeface="Arial" charset="0"/>
              </a:rPr>
            </a:br>
            <a:endParaRPr lang="cs-CZ" i="1" dirty="0"/>
          </a:p>
        </p:txBody>
      </p:sp>
      <p:sp>
        <p:nvSpPr>
          <p:cNvPr id="3" name="Obdélník 2"/>
          <p:cNvSpPr/>
          <p:nvPr/>
        </p:nvSpPr>
        <p:spPr>
          <a:xfrm>
            <a:off x="827582" y="4081636"/>
            <a:ext cx="78846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446088">
              <a:spcAft>
                <a:spcPts val="0"/>
              </a:spcAft>
              <a:defRPr/>
            </a:pPr>
            <a:r>
              <a:rPr lang="cs-CZ" sz="1400" b="1" dirty="0">
                <a:solidFill>
                  <a:srgbClr val="C00000"/>
                </a:solidFill>
                <a:latin typeface="Arial" charset="0"/>
                <a:cs typeface="Arial" charset="0"/>
              </a:rPr>
              <a:t>Hlavní výstupy šetření:</a:t>
            </a:r>
          </a:p>
          <a:p>
            <a:pPr marL="446088" indent="-446088">
              <a:spcAft>
                <a:spcPts val="0"/>
              </a:spcAft>
              <a:defRPr/>
            </a:pP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       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počet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aktivních CK a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CA	 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	  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počet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provozoven    </a:t>
            </a:r>
          </a:p>
          <a:p>
            <a:pPr marL="446088" indent="-446088">
              <a:spcAft>
                <a:spcPts val="0"/>
              </a:spcAft>
              <a:defRPr/>
            </a:pP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	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zaměření (incoming, </a:t>
            </a:r>
            <a:r>
              <a:rPr lang="cs-CZ" sz="1400" b="1" i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outgoing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,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domácí)            poskytované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služby </a:t>
            </a:r>
          </a:p>
          <a:p>
            <a:pPr marL="446088" indent="-446088">
              <a:spcAft>
                <a:spcPts val="0"/>
              </a:spcAft>
              <a:defRPr/>
            </a:pP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	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druhy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turistiky (poznávací, pobytová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…)      </a:t>
            </a:r>
            <a:r>
              <a:rPr lang="cs-CZ" sz="1400" dirty="0"/>
              <a:t>	</a:t>
            </a:r>
            <a:r>
              <a:rPr lang="cs-CZ" sz="1400" dirty="0" smtClean="0"/>
              <a:t> 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počet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klientů/zájezdů	 </a:t>
            </a:r>
          </a:p>
          <a:p>
            <a:pPr marL="446088" indent="-446088">
              <a:spcAft>
                <a:spcPts val="0"/>
              </a:spcAft>
              <a:defRPr/>
            </a:pP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	       struktura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výjezdů dle zemí </a:t>
            </a:r>
            <a:r>
              <a:rPr lang="cs-CZ" sz="1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		       příjezdů </a:t>
            </a:r>
            <a:r>
              <a:rPr lang="cs-CZ" sz="14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dle národností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006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16"/>
          <p:cNvSpPr>
            <a:spLocks noChangeArrowheads="1"/>
          </p:cNvSpPr>
          <p:nvPr/>
        </p:nvSpPr>
        <p:spPr bwMode="auto">
          <a:xfrm>
            <a:off x="323528" y="913284"/>
            <a:ext cx="84969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Arial" charset="0"/>
              </a:rPr>
              <a:t>II. Statistické šetření CK a CA</a:t>
            </a:r>
            <a:endParaRPr lang="cs-CZ" sz="24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87624" y="4805185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>
                <a:latin typeface="Arial" pitchFamily="34" charset="0"/>
                <a:cs typeface="Arial" pitchFamily="34" charset="0"/>
              </a:rPr>
              <a:t>Pozn. v grafu zahrnuty ty CK a CA (1 922), které v 1. fázi odpověděly z celkového počtu 2 050 aktivních CK a CA</a:t>
            </a:r>
            <a:endParaRPr lang="cs-CZ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510349"/>
              </p:ext>
            </p:extLst>
          </p:nvPr>
        </p:nvGraphicFramePr>
        <p:xfrm>
          <a:off x="467544" y="2137420"/>
          <a:ext cx="345638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odnadpis 1"/>
          <p:cNvSpPr txBox="1">
            <a:spLocks/>
          </p:cNvSpPr>
          <p:nvPr/>
        </p:nvSpPr>
        <p:spPr bwMode="auto">
          <a:xfrm>
            <a:off x="323528" y="1417340"/>
            <a:ext cx="82809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cs-CZ" sz="2200" b="1" dirty="0" smtClean="0">
                <a:solidFill>
                  <a:srgbClr val="000099"/>
                </a:solidFill>
                <a:latin typeface="Arial" charset="0"/>
              </a:rPr>
              <a:t>Aktuální informace</a:t>
            </a:r>
            <a:endParaRPr lang="cs-CZ" sz="1600" b="1" dirty="0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903779574"/>
              </p:ext>
            </p:extLst>
          </p:nvPr>
        </p:nvGraphicFramePr>
        <p:xfrm>
          <a:off x="4283968" y="1107409"/>
          <a:ext cx="4464496" cy="4054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Zaoblený obdélník 11"/>
          <p:cNvSpPr/>
          <p:nvPr/>
        </p:nvSpPr>
        <p:spPr>
          <a:xfrm>
            <a:off x="8100392" y="1641167"/>
            <a:ext cx="576064" cy="431393"/>
          </a:xfrm>
          <a:prstGeom prst="roundRect">
            <a:avLst>
              <a:gd name="adj" fmla="val 10000"/>
            </a:avLst>
          </a:prstGeom>
          <a:blipFill rotWithShape="0">
            <a:blip r:embed="rId5" cstate="print"/>
            <a:stretch>
              <a:fillRect/>
            </a:stretch>
          </a:blipFill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12768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33264" y="841276"/>
            <a:ext cx="84969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200" b="1" dirty="0" smtClean="0">
                <a:solidFill>
                  <a:srgbClr val="C00000"/>
                </a:solidFill>
                <a:latin typeface="Arial" charset="0"/>
              </a:rPr>
              <a:t>II. Statistické šetření CK a CA</a:t>
            </a:r>
            <a:endParaRPr lang="cs-CZ" sz="2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37422" y="1201316"/>
            <a:ext cx="4001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Organizovaný cestovní ruch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235" y="1561356"/>
            <a:ext cx="432047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2100" b="1" dirty="0" smtClean="0">
                <a:solidFill>
                  <a:srgbClr val="000099"/>
                </a:solidFill>
                <a:latin typeface="Arial" charset="0"/>
              </a:rPr>
              <a:t>I. </a:t>
            </a:r>
            <a:r>
              <a:rPr lang="cs-CZ" sz="2100" b="1" dirty="0" err="1" smtClean="0">
                <a:solidFill>
                  <a:srgbClr val="000099"/>
                </a:solidFill>
                <a:latin typeface="Arial" charset="0"/>
              </a:rPr>
              <a:t>Outgoing</a:t>
            </a:r>
            <a:r>
              <a:rPr lang="cs-CZ" sz="2100" b="1" dirty="0" smtClean="0">
                <a:solidFill>
                  <a:srgbClr val="000099"/>
                </a:solidFill>
                <a:latin typeface="Arial" charset="0"/>
              </a:rPr>
              <a:t> </a:t>
            </a:r>
            <a:endParaRPr lang="cs-CZ" sz="2100" b="1" dirty="0" smtClean="0">
              <a:solidFill>
                <a:srgbClr val="000099"/>
              </a:solidFill>
              <a:latin typeface="Arial" charset="0"/>
            </a:endParaRP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endParaRPr lang="cs-CZ" sz="500" b="1" dirty="0" smtClean="0">
              <a:solidFill>
                <a:srgbClr val="000099"/>
              </a:solidFill>
              <a:latin typeface="Arial" charset="0"/>
            </a:endParaRP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2100" b="1" dirty="0" smtClean="0">
                <a:solidFill>
                  <a:srgbClr val="000099"/>
                </a:solidFill>
                <a:latin typeface="Arial" charset="0"/>
              </a:rPr>
              <a:t>nejvíce CK a CA se </a:t>
            </a:r>
            <a:r>
              <a:rPr lang="cs-CZ" sz="2100" b="1" dirty="0">
                <a:solidFill>
                  <a:srgbClr val="000099"/>
                </a:solidFill>
                <a:latin typeface="Arial" charset="0"/>
              </a:rPr>
              <a:t>zabývá </a:t>
            </a:r>
            <a:endParaRPr lang="cs-CZ" sz="2100" b="1" dirty="0" smtClean="0">
              <a:solidFill>
                <a:srgbClr val="000099"/>
              </a:solidFill>
              <a:latin typeface="Arial" charset="0"/>
            </a:endParaRP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2100" b="1" dirty="0" err="1" smtClean="0">
                <a:solidFill>
                  <a:srgbClr val="000099"/>
                </a:solidFill>
                <a:latin typeface="Arial" charset="0"/>
              </a:rPr>
              <a:t>outgoingem</a:t>
            </a:r>
            <a:r>
              <a:rPr lang="cs-CZ" sz="21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cs-CZ" sz="2100" b="1" dirty="0">
                <a:solidFill>
                  <a:srgbClr val="000099"/>
                </a:solidFill>
                <a:latin typeface="Arial" charset="0"/>
              </a:rPr>
              <a:t>do těchto destinací</a:t>
            </a:r>
            <a:r>
              <a:rPr lang="cs-CZ" sz="2100" b="1" dirty="0" smtClean="0">
                <a:solidFill>
                  <a:srgbClr val="000099"/>
                </a:solidFill>
                <a:latin typeface="Arial" charset="0"/>
              </a:rPr>
              <a:t>:</a:t>
            </a: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endParaRPr lang="cs-CZ" sz="800" b="1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1. Chorvatsko</a:t>
            </a:r>
            <a:endParaRPr lang="cs-CZ" sz="1900" b="1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2. </a:t>
            </a:r>
            <a:r>
              <a:rPr lang="cs-CZ" sz="1900" b="1" u="sng" dirty="0" smtClean="0">
                <a:solidFill>
                  <a:srgbClr val="000099"/>
                </a:solidFill>
                <a:latin typeface="Arial" charset="0"/>
              </a:rPr>
              <a:t>Itálie</a:t>
            </a:r>
            <a:endParaRPr lang="cs-CZ" sz="1900" b="1" u="sng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3. Řecko</a:t>
            </a:r>
            <a:endParaRPr lang="cs-CZ" sz="1900" b="1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4. </a:t>
            </a:r>
            <a:r>
              <a:rPr lang="cs-CZ" sz="1900" b="1" u="sng" dirty="0" smtClean="0">
                <a:solidFill>
                  <a:srgbClr val="000099"/>
                </a:solidFill>
                <a:latin typeface="Arial" charset="0"/>
              </a:rPr>
              <a:t>Francie</a:t>
            </a:r>
            <a:endParaRPr lang="cs-CZ" sz="1900" b="1" u="sng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5. </a:t>
            </a:r>
            <a:r>
              <a:rPr lang="cs-CZ" sz="1900" b="1" u="sng" dirty="0" smtClean="0">
                <a:solidFill>
                  <a:srgbClr val="000099"/>
                </a:solidFill>
                <a:latin typeface="Arial" charset="0"/>
              </a:rPr>
              <a:t>Rakousko</a:t>
            </a:r>
            <a:endParaRPr lang="cs-CZ" sz="1900" b="1" u="sng" dirty="0">
              <a:solidFill>
                <a:srgbClr val="000099"/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6. Turecko</a:t>
            </a: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7. Španělsko</a:t>
            </a: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rgbClr val="000099"/>
                </a:solidFill>
                <a:latin typeface="Arial" charset="0"/>
              </a:rPr>
              <a:t>8. Egypt</a:t>
            </a:r>
            <a:endParaRPr lang="cs-CZ" sz="19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139953" y="1561356"/>
            <a:ext cx="50040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II. Incoming </a:t>
            </a: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endParaRPr lang="cs-CZ" sz="500" b="1" dirty="0" smtClean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nejvíce </a:t>
            </a:r>
            <a:r>
              <a:rPr lang="cs-CZ" sz="21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CK a CA se zabývá </a:t>
            </a:r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incomingem z těchto </a:t>
            </a:r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zemí</a:t>
            </a:r>
            <a:r>
              <a:rPr lang="cs-CZ" sz="21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:</a:t>
            </a:r>
          </a:p>
          <a:p>
            <a:pPr algn="ctr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endParaRPr lang="cs-CZ" sz="8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1. Rusko</a:t>
            </a:r>
            <a:endParaRPr lang="cs-CZ" sz="19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2. Německo</a:t>
            </a:r>
            <a:endParaRPr lang="cs-CZ" sz="19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3. USA</a:t>
            </a:r>
            <a:endParaRPr lang="cs-CZ" sz="19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4. </a:t>
            </a:r>
            <a:r>
              <a:rPr lang="cs-CZ" sz="1900" b="1" u="sng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Francie</a:t>
            </a:r>
            <a:endParaRPr lang="cs-CZ" sz="1900" b="1" u="sng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5. </a:t>
            </a:r>
            <a:r>
              <a:rPr lang="cs-CZ" sz="1900" b="1" u="sng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Itálie</a:t>
            </a: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6. Spojené království</a:t>
            </a:r>
            <a:endParaRPr lang="cs-CZ" sz="19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7. </a:t>
            </a:r>
            <a:r>
              <a:rPr lang="cs-CZ" sz="1900" b="1" u="sng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Rakousko</a:t>
            </a:r>
          </a:p>
          <a:p>
            <a:pPr lvl="3" algn="just">
              <a:defRPr lang="cs-CZ" sz="1800" b="1" i="0" u="none" strike="noStrike" kern="1200" baseline="0" dirty="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pPr>
            <a:r>
              <a:rPr lang="cs-CZ" sz="1900" b="1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8. Polsko</a:t>
            </a:r>
            <a:endParaRPr lang="cs-CZ" sz="19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8330" y="841276"/>
            <a:ext cx="8785670" cy="468052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609600" indent="-609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9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III. Příjezdový cestovní ruch ČR 2009 - 2015</a:t>
            </a:r>
          </a:p>
          <a:p>
            <a:pPr marL="609600" indent="-6096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800" dirty="0" smtClean="0">
                <a:latin typeface="Arial" charset="0"/>
                <a:cs typeface="Arial" charset="0"/>
              </a:rPr>
              <a:t>navazuje na předchozí výzkumy realizované MMR již od r. 2005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4800" b="1" dirty="0" smtClean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800" b="1" dirty="0" smtClean="0">
                <a:latin typeface="Arial" charset="0"/>
                <a:cs typeface="Arial" charset="0"/>
              </a:rPr>
              <a:t>Hlavní účel a přínosy šetření:  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>
                <a:latin typeface="Arial" charset="0"/>
                <a:cs typeface="Arial" charset="0"/>
              </a:rPr>
              <a:t>z</a:t>
            </a:r>
            <a:r>
              <a:rPr lang="cs-CZ" sz="6800" dirty="0" smtClean="0">
                <a:latin typeface="Arial" charset="0"/>
                <a:cs typeface="Arial" charset="0"/>
              </a:rPr>
              <a:t>ajištění </a:t>
            </a:r>
            <a:r>
              <a:rPr lang="cs-CZ" sz="6800" dirty="0" smtClean="0">
                <a:latin typeface="Arial" charset="0"/>
                <a:cs typeface="Arial" charset="0"/>
              </a:rPr>
              <a:t>dat pro konstrukci </a:t>
            </a:r>
            <a:r>
              <a:rPr lang="cs-CZ" sz="6800" b="1" dirty="0" smtClean="0">
                <a:latin typeface="Arial" charset="0"/>
                <a:cs typeface="Arial" charset="0"/>
              </a:rPr>
              <a:t>Satelitního účtu cestovního ruchu ČR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6800" dirty="0">
                <a:latin typeface="Arial" charset="0"/>
                <a:cs typeface="Arial" charset="0"/>
              </a:rPr>
              <a:t>z</a:t>
            </a:r>
            <a:r>
              <a:rPr lang="cs-CZ" sz="6800" dirty="0" smtClean="0">
                <a:latin typeface="Arial" charset="0"/>
                <a:cs typeface="Arial" charset="0"/>
              </a:rPr>
              <a:t>ajištění </a:t>
            </a:r>
            <a:r>
              <a:rPr lang="cs-CZ" sz="6800" dirty="0" smtClean="0">
                <a:latin typeface="Arial" charset="0"/>
                <a:cs typeface="Arial" charset="0"/>
              </a:rPr>
              <a:t>údajů o počtu a struktuře </a:t>
            </a:r>
            <a:r>
              <a:rPr lang="cs-CZ" sz="6800" b="1" dirty="0" smtClean="0">
                <a:latin typeface="Arial" charset="0"/>
                <a:cs typeface="Arial" charset="0"/>
              </a:rPr>
              <a:t>zahraničních návštěvníků ČR </a:t>
            </a:r>
            <a:r>
              <a:rPr lang="cs-CZ" sz="6800" dirty="0" smtClean="0">
                <a:latin typeface="Arial" charset="0"/>
                <a:cs typeface="Arial" charset="0"/>
              </a:rPr>
              <a:t>a jejich </a:t>
            </a:r>
            <a:r>
              <a:rPr lang="cs-CZ" sz="6800" dirty="0" smtClean="0">
                <a:latin typeface="Arial" charset="0"/>
                <a:cs typeface="Arial" charset="0"/>
              </a:rPr>
              <a:t>výdajích pro </a:t>
            </a:r>
            <a:r>
              <a:rPr lang="cs-CZ" sz="6800" dirty="0" smtClean="0">
                <a:latin typeface="Arial" charset="0"/>
                <a:cs typeface="Arial" charset="0"/>
              </a:rPr>
              <a:t>potřeby soukromého i státního sektoru (MF, ČSÚ, ČNB, SOCR a další uživatelé  z odborných kruhů i laické veřejnosti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9600" b="1" i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446088" indent="-446088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Hlavní výstupy projektu:</a:t>
            </a:r>
          </a:p>
          <a:p>
            <a:pPr marL="446088" indent="-4460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Kdo cestuje do České republiky a proč? 	   Jak často?  	Na která místa?	</a:t>
            </a:r>
          </a:p>
          <a:p>
            <a:pPr marL="446088" indent="-4460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64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             		          Na jak dlouho?  	Kolik v ČR utrácí?</a:t>
            </a:r>
          </a:p>
          <a:p>
            <a:pPr>
              <a:lnSpc>
                <a:spcPct val="80000"/>
              </a:lnSpc>
              <a:defRPr/>
            </a:pPr>
            <a:endParaRPr lang="cs-CZ" sz="2000" b="1" i="1" dirty="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-IOP šablona (širokoúhlý)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</TotalTime>
  <Words>1359</Words>
  <Application>Microsoft Office PowerPoint</Application>
  <PresentationFormat>Předvádění na obrazovce (16:10)</PresentationFormat>
  <Paragraphs>294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MMR-IOP šablona (širokoúhlý)</vt:lpstr>
      <vt:lpstr>Prezentace aplikace PowerPoint</vt:lpstr>
      <vt:lpstr>Hlavní body prezentace:</vt:lpstr>
      <vt:lpstr>Systém statistických projektů MMR ČR  </vt:lpstr>
      <vt:lpstr>Prezentace aplikace PowerPoint</vt:lpstr>
      <vt:lpstr>Aktuální informace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Jana Jabůrková</dc:creator>
  <cp:lastModifiedBy>Hervert Štěpán</cp:lastModifiedBy>
  <cp:revision>280</cp:revision>
  <cp:lastPrinted>2014-05-09T12:12:06Z</cp:lastPrinted>
  <dcterms:created xsi:type="dcterms:W3CDTF">2012-05-29T08:58:37Z</dcterms:created>
  <dcterms:modified xsi:type="dcterms:W3CDTF">2014-05-09T14:03:02Z</dcterms:modified>
</cp:coreProperties>
</file>