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54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cs-CZ" alt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cs-CZ" alt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altLang="cs-CZ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cs-CZ" altLang="cs-CZ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B9B153ED-61F1-4EC4-8CAD-93D081EE3FE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84646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683819-3B03-46BF-B4A9-BC9F0D0FA1FE}" type="slidenum">
              <a:rPr lang="cs-CZ" altLang="cs-CZ"/>
              <a:pPr/>
              <a:t>1</a:t>
            </a:fld>
            <a:endParaRPr lang="cs-CZ" altLang="cs-CZ"/>
          </a:p>
        </p:txBody>
      </p:sp>
      <p:sp>
        <p:nvSpPr>
          <p:cNvPr id="112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8527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40D9B1-0323-4C5B-9779-32C9D0C6D930}" type="slidenum">
              <a:rPr lang="en-GB" altLang="cs-CZ"/>
              <a:pPr/>
              <a:t>10</a:t>
            </a:fld>
            <a:endParaRPr lang="en-GB" altLang="cs-CZ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2475" cy="34194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76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287651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164CC2-48FC-48BC-B9AA-4CC2B7BFF201}" type="slidenum">
              <a:rPr lang="en-GB" altLang="cs-CZ"/>
              <a:pPr/>
              <a:t>11</a:t>
            </a:fld>
            <a:endParaRPr lang="en-GB" altLang="cs-CZ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2475" cy="34194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867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94830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56C757-E067-4FC0-8A47-2CE92F130309}" type="slidenum">
              <a:rPr lang="en-GB" altLang="cs-CZ"/>
              <a:pPr/>
              <a:t>12</a:t>
            </a:fld>
            <a:endParaRPr lang="en-GB" altLang="cs-CZ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2475" cy="34194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96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6023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A7CAD6-25F2-45D8-807C-75ECDF44E019}" type="slidenum">
              <a:rPr lang="en-GB" altLang="cs-CZ"/>
              <a:pPr/>
              <a:t>13</a:t>
            </a:fld>
            <a:endParaRPr lang="en-GB" altLang="cs-CZ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072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38503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4918C7C-E123-4DD0-899C-4CF2CC218A9C}" type="slidenum">
              <a:rPr lang="en-GB" altLang="cs-CZ"/>
              <a:pPr/>
              <a:t>14</a:t>
            </a:fld>
            <a:endParaRPr lang="en-GB" altLang="cs-CZ"/>
          </a:p>
        </p:txBody>
      </p:sp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4588" y="685800"/>
            <a:ext cx="4557712" cy="34178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78995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19EFAE-09CF-4B0A-9318-F03452CF5F72}" type="slidenum">
              <a:rPr lang="en-GB" altLang="cs-CZ"/>
              <a:pPr/>
              <a:t>2</a:t>
            </a:fld>
            <a:endParaRPr lang="en-GB" altLang="cs-CZ"/>
          </a:p>
        </p:txBody>
      </p:sp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4588" y="685800"/>
            <a:ext cx="4557712" cy="34178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41111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69EDAA3-3A86-4F88-A13A-20CB105EB722}" type="slidenum">
              <a:rPr lang="en-GB" altLang="cs-CZ"/>
              <a:pPr/>
              <a:t>3</a:t>
            </a:fld>
            <a:endParaRPr lang="en-GB" altLang="cs-CZ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5163" cy="31654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048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81999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38B1E1-10CE-4A80-A786-19D64D4A3188}" type="slidenum">
              <a:rPr lang="en-GB" altLang="cs-CZ"/>
              <a:pPr/>
              <a:t>4</a:t>
            </a:fld>
            <a:endParaRPr lang="en-GB" altLang="cs-CZ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150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63116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B95487-89AD-4EF1-BAF7-673BBD25DBE1}" type="slidenum">
              <a:rPr lang="en-GB" altLang="cs-CZ"/>
              <a:pPr/>
              <a:t>5</a:t>
            </a:fld>
            <a:endParaRPr lang="en-GB" altLang="cs-CZ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25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36747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07ED9AA-B801-4C4B-AD58-A8E8CD8BB1EA}" type="slidenum">
              <a:rPr lang="en-GB" altLang="cs-CZ"/>
              <a:pPr/>
              <a:t>6</a:t>
            </a:fld>
            <a:endParaRPr lang="en-GB" altLang="cs-CZ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355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2990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5E485A-8E25-45F3-9F70-4186FDC2AF3C}" type="slidenum">
              <a:rPr lang="en-GB" altLang="cs-CZ"/>
              <a:pPr/>
              <a:t>7</a:t>
            </a:fld>
            <a:endParaRPr lang="en-GB" altLang="cs-CZ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457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33019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70D1DB-759F-4707-9ABA-E331B6DB4BC8}" type="slidenum">
              <a:rPr lang="en-GB" altLang="cs-CZ"/>
              <a:pPr/>
              <a:t>8</a:t>
            </a:fld>
            <a:endParaRPr lang="en-GB" altLang="cs-CZ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560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20041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8B7067-8C08-4568-8167-3B6A67351156}" type="slidenum">
              <a:rPr lang="en-GB" altLang="cs-CZ"/>
              <a:pPr/>
              <a:t>9</a:t>
            </a:fld>
            <a:endParaRPr lang="en-GB" altLang="cs-CZ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66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81650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9034517-C82C-4375-88B5-67073F3F750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22393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8E0153-C11B-49B0-A53B-DBDD5A1D0D6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86839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90488"/>
            <a:ext cx="1941513" cy="60801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90488"/>
            <a:ext cx="5676900" cy="60801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69D712-73D1-44FD-8380-28B1BDFC4F9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3622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484C555-54AD-40BE-A05B-9798D44F00B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36503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8790173-09E6-4364-A75C-6EC1227C302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15647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BAC1BFF-64FC-4A96-A3C2-13700C5DE6F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3835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2BC9EFA-449F-4478-90A6-A784ABDBF6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64651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834735F-1C89-4D47-AB69-3FEB51A4877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8600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654CBE-8454-4D4C-BA0E-6FF15B2C8DC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2075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90C4AB-3D35-4E49-8A97-7A5E89E0E71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6160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0ED467-90D6-4119-B61C-EB550C08350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919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CB1B28-C959-42D0-97D9-D10733A1FFA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960790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1DEFB9-34C0-45EE-A0B2-B98B9F0377D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00782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9E638-D2FA-47BA-A4C1-05BBFBB0CB0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97843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1157288"/>
            <a:ext cx="1971675" cy="50196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1157288"/>
            <a:ext cx="5762625" cy="5019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BA77D04-B7A6-4D7A-BC30-E0122121804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6583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84A98F8-41B1-4BA9-9D4E-73DC7FD2D85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349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08413" cy="41132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6613" y="2057400"/>
            <a:ext cx="3810000" cy="41132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F9D708-6D1D-4B8D-BFFC-C3984C67A86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4176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91D1F63-4D8B-460C-B6F0-A72B6EBACA6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2993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4631E28-50BE-4D2D-9270-7A767AF500A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1800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639EA58-6272-4D38-B95C-4FD249C34A8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659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7A1322C-2ACF-4BD5-997A-8B78EC01186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314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B5E126-5DED-4941-9530-0A2B42B4F13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987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457200" y="992188"/>
            <a:ext cx="8151813" cy="1598612"/>
            <a:chOff x="288" y="625"/>
            <a:chExt cx="5135" cy="1007"/>
          </a:xfrm>
        </p:grpSpPr>
        <p:sp>
          <p:nvSpPr>
            <p:cNvPr id="1026" name="AutoShape 2"/>
            <p:cNvSpPr>
              <a:spLocks noChangeArrowheads="1"/>
            </p:cNvSpPr>
            <p:nvPr/>
          </p:nvSpPr>
          <p:spPr bwMode="auto">
            <a:xfrm>
              <a:off x="1832" y="625"/>
              <a:ext cx="3591" cy="1007"/>
            </a:xfrm>
            <a:custGeom>
              <a:avLst/>
              <a:gdLst>
                <a:gd name="G0" fmla="sin 10800 17692637"/>
                <a:gd name="G1" fmla="+- G0 10800 0"/>
                <a:gd name="G2" fmla="cos 10800 17692637"/>
                <a:gd name="G3" fmla="+- G2 10800 0"/>
                <a:gd name="G4" fmla="sin 10800 5952492"/>
                <a:gd name="G5" fmla="+- G4 10800 0"/>
                <a:gd name="G6" fmla="cos 10800 5952492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601 w 21600"/>
                <a:gd name="T13" fmla="*/ 0 h 21600"/>
                <a:gd name="T14" fmla="*/ 21599 w 21600"/>
                <a:gd name="T15" fmla="*/ 215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7" y="21600"/>
                    <a:pt x="10695" y="21599"/>
                    <a:pt x="10642" y="21598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7" y="21600"/>
                    <a:pt x="10695" y="21599"/>
                    <a:pt x="10642" y="21598"/>
                  </a:cubicBez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6633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1783" y="729"/>
              <a:ext cx="3595" cy="799"/>
            </a:xfrm>
            <a:custGeom>
              <a:avLst/>
              <a:gdLst>
                <a:gd name="G0" fmla="sin 10800 17692638"/>
                <a:gd name="G1" fmla="+- G0 10800 0"/>
                <a:gd name="G2" fmla="cos 10800 17692638"/>
                <a:gd name="G3" fmla="+- G2 10800 0"/>
                <a:gd name="G4" fmla="sin 10800 5954591"/>
                <a:gd name="G5" fmla="+- G4 10800 0"/>
                <a:gd name="G6" fmla="cos 10800 5954591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601 w 21600"/>
                <a:gd name="T13" fmla="*/ 0 h 21600"/>
                <a:gd name="T14" fmla="*/ 21599 w 21600"/>
                <a:gd name="T15" fmla="*/ 215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8944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1757" y="868"/>
              <a:ext cx="3593" cy="521"/>
            </a:xfrm>
            <a:custGeom>
              <a:avLst/>
              <a:gdLst>
                <a:gd name="G0" fmla="sin 10800 17692637"/>
                <a:gd name="G1" fmla="+- G0 10800 0"/>
                <a:gd name="G2" fmla="cos 10800 17692637"/>
                <a:gd name="G3" fmla="+- G2 10800 0"/>
                <a:gd name="G4" fmla="sin 10800 5954698"/>
                <a:gd name="G5" fmla="+- G4 10800 0"/>
                <a:gd name="G6" fmla="cos 10800 5954698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601 w 21600"/>
                <a:gd name="T13" fmla="*/ 0 h 21600"/>
                <a:gd name="T14" fmla="*/ 21599 w 21600"/>
                <a:gd name="T15" fmla="*/ 215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B75B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288" y="1076"/>
              <a:ext cx="4987" cy="103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FFBF00"/>
                </a:gs>
                <a:gs pos="100000">
                  <a:srgbClr val="0000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0488"/>
            <a:ext cx="777081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smtClean="0"/>
              <a:t>Klikněte pro úpravu formátu textu nadpisu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0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smtClean="0"/>
              <a:t>Klepněte pro úpravu formátu textu osnovy</a:t>
            </a:r>
          </a:p>
          <a:p>
            <a:pPr lvl="1"/>
            <a:r>
              <a:rPr lang="en-GB" altLang="cs-CZ" smtClean="0"/>
              <a:t>Druhá úroveň</a:t>
            </a:r>
          </a:p>
          <a:p>
            <a:pPr lvl="2"/>
            <a:r>
              <a:rPr lang="en-GB" altLang="cs-CZ" smtClean="0"/>
              <a:t>Třetí úroveň</a:t>
            </a:r>
          </a:p>
          <a:p>
            <a:pPr lvl="3"/>
            <a:r>
              <a:rPr lang="en-GB" altLang="cs-CZ" smtClean="0"/>
              <a:t>Čtvrtá úroveň osnovy</a:t>
            </a:r>
          </a:p>
          <a:p>
            <a:pPr lvl="4"/>
            <a:r>
              <a:rPr lang="en-GB" altLang="cs-CZ" smtClean="0"/>
              <a:t>Pátá úroveň osnovy</a:t>
            </a:r>
          </a:p>
          <a:p>
            <a:pPr lvl="4"/>
            <a:r>
              <a:rPr lang="en-GB" altLang="cs-CZ" smtClean="0"/>
              <a:t>Šestá úroveň</a:t>
            </a:r>
          </a:p>
          <a:p>
            <a:pPr lvl="4"/>
            <a:r>
              <a:rPr lang="en-GB" altLang="cs-CZ" smtClean="0"/>
              <a:t>Sedmá úroveň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324600"/>
            <a:ext cx="1903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cs-CZ" altLang="cs-CZ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24600"/>
            <a:ext cx="289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cs-CZ" altLang="cs-CZ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4600"/>
            <a:ext cx="1903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DBF54384-7083-4D43-A9F4-9C81D015E45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 kern="1200">
          <a:solidFill>
            <a:srgbClr val="FFCC66"/>
          </a:solidFill>
          <a:latin typeface="+mj-lt"/>
          <a:ea typeface="+mj-ea"/>
          <a:cs typeface="+mj-cs"/>
        </a:defRPr>
      </a:lvl1pPr>
      <a:lvl2pPr marL="742950" indent="-28575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29718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34290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38862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FFFFCC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CC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CC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C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457200" y="2363788"/>
            <a:ext cx="8151813" cy="1598612"/>
            <a:chOff x="288" y="1489"/>
            <a:chExt cx="5135" cy="1007"/>
          </a:xfrm>
        </p:grpSpPr>
        <p:sp>
          <p:nvSpPr>
            <p:cNvPr id="2050" name="AutoShape 2"/>
            <p:cNvSpPr>
              <a:spLocks noChangeArrowheads="1"/>
            </p:cNvSpPr>
            <p:nvPr/>
          </p:nvSpPr>
          <p:spPr bwMode="auto">
            <a:xfrm>
              <a:off x="1832" y="1489"/>
              <a:ext cx="3591" cy="1007"/>
            </a:xfrm>
            <a:custGeom>
              <a:avLst/>
              <a:gdLst>
                <a:gd name="G0" fmla="sin 10800 17692637"/>
                <a:gd name="G1" fmla="+- G0 10800 0"/>
                <a:gd name="G2" fmla="cos 10800 17692637"/>
                <a:gd name="G3" fmla="+- G2 10800 0"/>
                <a:gd name="G4" fmla="sin 10800 5952492"/>
                <a:gd name="G5" fmla="+- G4 10800 0"/>
                <a:gd name="G6" fmla="cos 10800 5952492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601 w 21600"/>
                <a:gd name="T13" fmla="*/ 0 h 21600"/>
                <a:gd name="T14" fmla="*/ 21599 w 21600"/>
                <a:gd name="T15" fmla="*/ 215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7" y="21600"/>
                    <a:pt x="10695" y="21599"/>
                    <a:pt x="10642" y="21598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7" y="21600"/>
                    <a:pt x="10695" y="21599"/>
                    <a:pt x="10642" y="21598"/>
                  </a:cubicBez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6633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1783" y="1593"/>
              <a:ext cx="3595" cy="799"/>
            </a:xfrm>
            <a:custGeom>
              <a:avLst/>
              <a:gdLst>
                <a:gd name="G0" fmla="sin 10800 17692638"/>
                <a:gd name="G1" fmla="+- G0 10800 0"/>
                <a:gd name="G2" fmla="cos 10800 17692638"/>
                <a:gd name="G3" fmla="+- G2 10800 0"/>
                <a:gd name="G4" fmla="sin 10800 5954591"/>
                <a:gd name="G5" fmla="+- G4 10800 0"/>
                <a:gd name="G6" fmla="cos 10800 5954591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601 w 21600"/>
                <a:gd name="T13" fmla="*/ 0 h 21600"/>
                <a:gd name="T14" fmla="*/ 21599 w 21600"/>
                <a:gd name="T15" fmla="*/ 215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8944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1757" y="1732"/>
              <a:ext cx="3593" cy="521"/>
            </a:xfrm>
            <a:custGeom>
              <a:avLst/>
              <a:gdLst>
                <a:gd name="G0" fmla="sin 10800 17692637"/>
                <a:gd name="G1" fmla="+- G0 10800 0"/>
                <a:gd name="G2" fmla="cos 10800 17692637"/>
                <a:gd name="G3" fmla="+- G2 10800 0"/>
                <a:gd name="G4" fmla="sin 10800 5954698"/>
                <a:gd name="G5" fmla="+- G4 10800 0"/>
                <a:gd name="G6" fmla="cos 10800 5954698"/>
                <a:gd name="G7" fmla="+- G6 10800 0"/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0601 w 21600"/>
                <a:gd name="T13" fmla="*/ 0 h 21600"/>
                <a:gd name="T14" fmla="*/ 21599 w 21600"/>
                <a:gd name="T15" fmla="*/ 215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 stroke="0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  <a:lnTo>
                    <a:pt x="10800" y="10800"/>
                  </a:lnTo>
                  <a:close/>
                </a:path>
                <a:path w="21600" h="21600" fill="none">
                  <a:moveTo>
                    <a:pt x="10794" y="0"/>
                  </a:moveTo>
                  <a:cubicBezTo>
                    <a:pt x="10796" y="0"/>
                    <a:pt x="10798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10745" y="21600"/>
                    <a:pt x="10691" y="21599"/>
                    <a:pt x="10636" y="21598"/>
                  </a:cubicBez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B75B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053" name="AutoShape 5"/>
            <p:cNvSpPr>
              <a:spLocks noChangeArrowheads="1"/>
            </p:cNvSpPr>
            <p:nvPr/>
          </p:nvSpPr>
          <p:spPr bwMode="auto">
            <a:xfrm>
              <a:off x="288" y="1940"/>
              <a:ext cx="4987" cy="103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FFBF00"/>
                </a:gs>
                <a:gs pos="100000">
                  <a:srgbClr val="000000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57288"/>
            <a:ext cx="777081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smtClean="0"/>
              <a:t>Klikněte pro úpravu formátu textu nadpisu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CC"/>
                </a:solidFill>
                <a:latin typeface="Arial" panose="020B0604020202020204" pitchFamily="34" charset="0"/>
              </a:defRPr>
            </a:lvl1pPr>
          </a:lstStyle>
          <a:p>
            <a:endParaRPr lang="cs-CZ" altLang="cs-CZ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CC"/>
                </a:solidFill>
                <a:latin typeface="Arial" panose="020B0604020202020204" pitchFamily="34" charset="0"/>
              </a:defRPr>
            </a:lvl1pPr>
          </a:lstStyle>
          <a:p>
            <a:endParaRPr lang="cs-CZ" altLang="cs-CZ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CC"/>
                </a:solidFill>
                <a:latin typeface="Arial" panose="020B0604020202020204" pitchFamily="34" charset="0"/>
              </a:defRPr>
            </a:lvl1pPr>
          </a:lstStyle>
          <a:p>
            <a:fld id="{22EF1400-FCBF-4E08-A40D-55C7B37BAC01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 kern="1200">
          <a:solidFill>
            <a:srgbClr val="FFCC66"/>
          </a:solidFill>
          <a:latin typeface="+mj-lt"/>
          <a:ea typeface="+mj-ea"/>
          <a:cs typeface="+mj-cs"/>
        </a:defRPr>
      </a:lvl1pPr>
      <a:lvl2pPr marL="742950" indent="-28575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29718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34290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3886200" indent="-228600" algn="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i="1">
          <a:solidFill>
            <a:srgbClr val="FFCC66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FFFFCC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CC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CC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C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9144000" cy="4116388"/>
          </a:xfrm>
          <a:ln/>
        </p:spPr>
        <p:txBody>
          <a:bodyPr anchor="t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s-CZ" altLang="cs-CZ" sz="2800" b="1" i="0">
                <a:solidFill>
                  <a:srgbClr val="FFFFCC"/>
                </a:solidFill>
                <a:latin typeface="Arial" panose="020B0604020202020204" pitchFamily="34" charset="0"/>
              </a:rPr>
              <a:t>VYHODNOCENÍ VLIVŮ ÚP HL. M. PRAHY </a:t>
            </a:r>
            <a:br>
              <a:rPr lang="cs-CZ" altLang="cs-CZ" sz="2800" b="1" i="0">
                <a:solidFill>
                  <a:srgbClr val="FFFFCC"/>
                </a:solidFill>
                <a:latin typeface="Arial" panose="020B0604020202020204" pitchFamily="34" charset="0"/>
              </a:rPr>
            </a:br>
            <a:r>
              <a:rPr lang="cs-CZ" altLang="cs-CZ" sz="2800" b="1" i="0">
                <a:solidFill>
                  <a:srgbClr val="FFFFCC"/>
                </a:solidFill>
                <a:latin typeface="Arial" panose="020B0604020202020204" pitchFamily="34" charset="0"/>
              </a:rPr>
              <a:t>NA UDRŽITELNÝ ROZVOJ ÚZEMÍ</a:t>
            </a:r>
            <a:r>
              <a:rPr lang="cs-CZ" altLang="cs-CZ" sz="2400" b="1" i="0">
                <a:solidFill>
                  <a:srgbClr val="FFFFCC"/>
                </a:solidFill>
                <a:latin typeface="Arial" panose="020B0604020202020204" pitchFamily="34" charset="0"/>
              </a:rPr>
              <a:t/>
            </a:r>
            <a:br>
              <a:rPr lang="cs-CZ" altLang="cs-CZ" sz="2400" b="1" i="0">
                <a:solidFill>
                  <a:srgbClr val="FFFFCC"/>
                </a:solidFill>
                <a:latin typeface="Arial" panose="020B0604020202020204" pitchFamily="34" charset="0"/>
              </a:rPr>
            </a:br>
            <a:r>
              <a:rPr lang="cs-CZ" altLang="cs-CZ" sz="2000" i="0">
                <a:solidFill>
                  <a:srgbClr val="FFFFCC"/>
                </a:solidFill>
                <a:latin typeface="Arial" panose="020B0604020202020204" pitchFamily="34" charset="0"/>
              </a:rPr>
              <a:t>(Část B. dle  přílohy č. 5 vyhl. č. 500/2006 Sb. ve znění p. p.)</a:t>
            </a:r>
            <a:br>
              <a:rPr lang="cs-CZ" altLang="cs-CZ" sz="2000" i="0">
                <a:solidFill>
                  <a:srgbClr val="FFFFCC"/>
                </a:solidFill>
                <a:latin typeface="Arial" panose="020B0604020202020204" pitchFamily="34" charset="0"/>
              </a:rPr>
            </a:br>
            <a:r>
              <a:rPr lang="cs-CZ" altLang="cs-CZ" sz="2400" b="1" i="0">
                <a:solidFill>
                  <a:srgbClr val="FFFFCC"/>
                </a:solidFill>
                <a:latin typeface="Arial" panose="020B0604020202020204" pitchFamily="34" charset="0"/>
              </a:rPr>
              <a:t/>
            </a:r>
            <a:br>
              <a:rPr lang="cs-CZ" altLang="cs-CZ" sz="2400" b="1" i="0">
                <a:solidFill>
                  <a:srgbClr val="FFFFCC"/>
                </a:solidFill>
                <a:latin typeface="Arial" panose="020B0604020202020204" pitchFamily="34" charset="0"/>
              </a:rPr>
            </a:br>
            <a:r>
              <a:rPr lang="cs-CZ" altLang="cs-CZ" sz="2400" b="1" i="0">
                <a:solidFill>
                  <a:srgbClr val="FFFFCC"/>
                </a:solidFill>
                <a:latin typeface="Arial" panose="020B0604020202020204" pitchFamily="34" charset="0"/>
              </a:rPr>
              <a:t>Vyhodnocení vlivů na EVL a PO Natura 2000</a:t>
            </a:r>
            <a:br>
              <a:rPr lang="cs-CZ" altLang="cs-CZ" sz="2400" b="1" i="0">
                <a:solidFill>
                  <a:srgbClr val="FFFFCC"/>
                </a:solidFill>
                <a:latin typeface="Arial" panose="020B0604020202020204" pitchFamily="34" charset="0"/>
              </a:rPr>
            </a:br>
            <a:r>
              <a:rPr lang="cs-CZ" altLang="cs-CZ" sz="2000" b="1" i="0">
                <a:solidFill>
                  <a:srgbClr val="FFFFCC"/>
                </a:solidFill>
                <a:latin typeface="Arial" panose="020B0604020202020204" pitchFamily="34" charset="0"/>
              </a:rPr>
              <a:t/>
            </a:r>
            <a:br>
              <a:rPr lang="cs-CZ" altLang="cs-CZ" sz="2000" b="1" i="0">
                <a:solidFill>
                  <a:srgbClr val="FFFFCC"/>
                </a:solidFill>
                <a:latin typeface="Arial" panose="020B0604020202020204" pitchFamily="34" charset="0"/>
              </a:rPr>
            </a:br>
            <a: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  <a:t>zhotovitel:</a:t>
            </a:r>
            <a:b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</a:br>
            <a: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  <a:t>Ondřej a Eva Volfovi</a:t>
            </a:r>
            <a:b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</a:br>
            <a: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  <a:t> Nebílovy 37, 332 04 Nezvěstice </a:t>
            </a:r>
            <a:b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</a:br>
            <a: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  <a:t/>
            </a:r>
            <a:b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</a:br>
            <a: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  <a:t>pro</a:t>
            </a:r>
            <a:br>
              <a:rPr lang="cs-CZ" altLang="cs-CZ" sz="2000" b="1" i="0">
                <a:solidFill>
                  <a:srgbClr val="66FFFF"/>
                </a:solidFill>
                <a:latin typeface="Arial" panose="020B0604020202020204" pitchFamily="34" charset="0"/>
              </a:rPr>
            </a:br>
            <a:endParaRPr lang="cs-CZ" altLang="cs-CZ" sz="2000" b="1" i="0">
              <a:solidFill>
                <a:srgbClr val="66FFFF"/>
              </a:solidFill>
              <a:latin typeface="Arial" panose="020B0604020202020204" pitchFamily="34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28600" y="4265613"/>
            <a:ext cx="89154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b"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ts val="500"/>
              </a:spcBef>
              <a:buClr>
                <a:srgbClr val="FFCC66"/>
              </a:buClr>
              <a:buFont typeface="Arial" panose="020B0604020202020204" pitchFamily="34" charset="0"/>
              <a:buNone/>
            </a:pPr>
            <a:endParaRPr lang="cs-CZ" altLang="cs-CZ" sz="2000">
              <a:latin typeface="Arial" panose="020B0604020202020204" pitchFamily="34" charset="0"/>
            </a:endParaRPr>
          </a:p>
          <a:p>
            <a:pPr algn="ctr">
              <a:spcBef>
                <a:spcPts val="500"/>
              </a:spcBef>
              <a:buClrTx/>
              <a:buFontTx/>
              <a:buNone/>
            </a:pPr>
            <a:endParaRPr lang="cs-CZ" altLang="cs-CZ" sz="2000">
              <a:latin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953000"/>
            <a:ext cx="29718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188641"/>
            <a:ext cx="7802562" cy="432047"/>
          </a:xfrm>
          <a:ln/>
        </p:spPr>
        <p:txBody>
          <a:bodyPr lIns="0" tIns="0" rIns="0" bIns="0" anchor="t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3200" dirty="0"/>
              <a:t>Vlivy na EVL Praha - Letňany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836712"/>
            <a:ext cx="8784976" cy="4251325"/>
          </a:xfrm>
          <a:ln/>
        </p:spPr>
        <p:txBody>
          <a:bodyPr lIns="0" tIns="28080" rIns="0" bIns="0"/>
          <a:lstStyle/>
          <a:p>
            <a:pPr marL="682625" indent="-6810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8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Lokality</a:t>
            </a: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8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921 Ďáblice – Kbely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- nezastavitelná, rekreační, stabilizovaná. </a:t>
            </a:r>
            <a:endParaRPr lang="cs-CZ" altLang="cs-CZ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Využití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území je omezeno na záměry bez významně negativních vlivů. Přípustné využití může mít mírně negativní vlivy.</a:t>
            </a: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8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179 U Výstaviště Letňany, 178 Kbeličky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– rozvojové</a:t>
            </a: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8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576 Kbely areály, 600 </a:t>
            </a:r>
            <a:r>
              <a:rPr lang="cs-CZ" altLang="cs-CZ" sz="1800" dirty="0" err="1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Letov</a:t>
            </a:r>
            <a:r>
              <a:rPr lang="cs-CZ" altLang="cs-CZ" sz="18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599 Letiště Letňany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stabilizované.</a:t>
            </a: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Využití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území je omezeno na záměry bez významně negativních vlivů. Přípustné využití může mít mírně negativní vlivy.</a:t>
            </a:r>
          </a:p>
          <a:p>
            <a:pPr marL="682625" indent="-6778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648001550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260649"/>
            <a:ext cx="7802562" cy="576064"/>
          </a:xfrm>
          <a:ln/>
        </p:spPr>
        <p:txBody>
          <a:bodyPr lIns="0" tIns="0" rIns="0" bIns="0" anchor="t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3200" dirty="0"/>
              <a:t>Vlivy na EVL Praha - Letňany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692696"/>
            <a:ext cx="8222555" cy="5465217"/>
          </a:xfrm>
          <a:ln/>
        </p:spPr>
        <p:txBody>
          <a:bodyPr lIns="0" tIns="28080" rIns="0" bIns="0"/>
          <a:lstStyle/>
          <a:p>
            <a:pPr marL="682625" indent="-6810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Dopravní koridory:</a:t>
            </a:r>
          </a:p>
          <a:p>
            <a:pPr marL="285750" indent="-285750"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610/-/36 – Komunikační propojení podél letiště Letňany</a:t>
            </a:r>
          </a:p>
          <a:p>
            <a:pPr marL="285750" indent="-285750"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610/-/46 – Komunikační propojení Veselská – Toužimská</a:t>
            </a: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Obě komunikace představují negativní ovlivnění předmětu ochrany EVL - zvýšené riziko mortality jedinců na silnici v důsledku střetů s vozidly. </a:t>
            </a:r>
          </a:p>
          <a:p>
            <a:pPr marL="285750" indent="-285750"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610/-/36 územní střet s EVL, omezuje migraci směrem do krajiny. </a:t>
            </a: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Vliv je hodnocen jako mírně negativní, vzhledem k tomu, že obě komunikace jsou součástí platného územního plánu a jsou možná technická opatření zamezující vlivům. </a:t>
            </a:r>
          </a:p>
          <a:p>
            <a:pPr marL="0" indent="0">
              <a:spcBef>
                <a:spcPts val="12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V těsné blízkosti EVL je navržen koridor pro konvenční železniční trať Praha – Liberec (630/-/11/R). Vzhledem k tomu, že MPP počítá s vedením trati v tunelu, je možné konstatovat, že významný negativní vliv lze vyloučit.</a:t>
            </a:r>
          </a:p>
          <a:p>
            <a:pPr marL="682625" indent="-6778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781971274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116633"/>
            <a:ext cx="7802562" cy="576064"/>
          </a:xfrm>
          <a:ln/>
        </p:spPr>
        <p:txBody>
          <a:bodyPr lIns="0" tIns="0" rIns="0" bIns="0" anchor="t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3200" dirty="0"/>
              <a:t>Další příklady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692698"/>
            <a:ext cx="8640960" cy="5465216"/>
          </a:xfrm>
          <a:ln/>
        </p:spPr>
        <p:txBody>
          <a:bodyPr lIns="0" tIns="28080" rIns="0" bIns="0"/>
          <a:lstStyle/>
          <a:p>
            <a:pPr marL="285750" indent="-285750"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EVL Kaňon Vltavy u Sedlce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– koridor pražského okruhu (SOKP, 610/-/3) . V místě střetu byl zúžen koridor tak, aby nedocházelo ke střetu s EVL. Možné jsou mírně negativní vlivy (nepřímé vlivy – zástin, vlivy stavby).</a:t>
            </a:r>
          </a:p>
          <a:p>
            <a:pPr marL="285750" indent="-285750"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EVL Chuchelské háje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– koridor konvenční železniční trati Praha – Velká Chuchle – Praha-Běchovice (630/-/4) (v tunelu) Tunelová varianta umožňuje technické řešení s vyloučením významného negativního vlivu.</a:t>
            </a:r>
          </a:p>
          <a:p>
            <a:pPr marL="285750" indent="-285750"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160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EVL Lochkovský profil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– částečně zasahuje zastavitelná produkční lokalita 617 Cementárna Radotín. Lokalita nezasahuje přímo do biotopu předmětu ochrany, významně negativní vliv možno vyloučit. Hodnocen mírně negativní vliv (nepřímé vlivy).</a:t>
            </a:r>
          </a:p>
          <a:p>
            <a:pPr marL="682625" indent="-6810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dirty="0">
              <a:cs typeface="Arial" panose="020B0604020202020204" pitchFamily="34" charset="0"/>
            </a:endParaRPr>
          </a:p>
          <a:p>
            <a:pPr marL="682625" indent="-6778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681872384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8588"/>
            <a:ext cx="8228013" cy="1433512"/>
          </a:xfrm>
          <a:ln/>
        </p:spPr>
        <p:txBody>
          <a:bodyPr anchor="t"/>
          <a:lstStyle/>
          <a:p>
            <a:pPr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3200" dirty="0" err="1"/>
              <a:t>Závěr</a:t>
            </a:r>
            <a:endParaRPr lang="en-GB" altLang="cs-CZ" sz="3200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524375"/>
          </a:xfrm>
          <a:ln/>
        </p:spPr>
        <p:txBody>
          <a:bodyPr/>
          <a:lstStyle/>
          <a:p>
            <a:pPr indent="-341313" algn="ctr"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„</a:t>
            </a:r>
            <a:r>
              <a:rPr lang="cs-CZ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Návrh </a:t>
            </a:r>
            <a:r>
              <a:rPr lang="cs-CZ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ú</a:t>
            </a:r>
            <a:r>
              <a:rPr lang="en-GB" altLang="cs-CZ" sz="2400" dirty="0" err="1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zemní</a:t>
            </a:r>
            <a:r>
              <a:rPr lang="cs-CZ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ho</a:t>
            </a:r>
            <a:r>
              <a:rPr lang="en-GB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plán</a:t>
            </a:r>
            <a:r>
              <a:rPr lang="cs-CZ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u</a:t>
            </a:r>
            <a:r>
              <a:rPr lang="en-GB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hlavního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města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Prahy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(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Metropolitní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plán</a:t>
            </a:r>
            <a:r>
              <a:rPr lang="en-GB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)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nemá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významně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negativní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vliv</a:t>
            </a:r>
            <a:r>
              <a:rPr lang="cs-CZ" altLang="cs-CZ" sz="2400" dirty="0" smtClean="0">
                <a:solidFill>
                  <a:srgbClr val="00FFFF"/>
                </a:solidFill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*</a:t>
            </a:r>
            <a:r>
              <a:rPr lang="cs-CZ" altLang="cs-CZ" sz="2400" baseline="30000" dirty="0" smtClean="0">
                <a:solidFill>
                  <a:srgbClr val="00FFFF"/>
                </a:solidFill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)</a:t>
            </a:r>
            <a:r>
              <a:rPr lang="en-GB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na</a:t>
            </a:r>
            <a:r>
              <a:rPr lang="en-GB" altLang="cs-CZ" sz="24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evropsky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významné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lokality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a </a:t>
            </a:r>
            <a:r>
              <a:rPr lang="en-GB" altLang="cs-CZ" sz="2400" dirty="0" err="1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ptačí</a:t>
            </a:r>
            <a:r>
              <a:rPr lang="en-GB" altLang="cs-CZ" sz="2400" dirty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2400" dirty="0" err="1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oblasti</a:t>
            </a:r>
            <a:r>
              <a:rPr lang="cs-CZ" altLang="cs-CZ" sz="240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.“</a:t>
            </a:r>
            <a:endParaRPr lang="cs-CZ" altLang="cs-CZ" sz="2400" dirty="0" smtClean="0">
              <a:latin typeface="Arial" panose="020B0604020202020204" pitchFamily="34" charset="0"/>
              <a:ea typeface="SimSun;宋体" charset="0"/>
              <a:cs typeface="Arial" panose="020B0604020202020204" pitchFamily="34" charset="0"/>
            </a:endParaRPr>
          </a:p>
          <a:p>
            <a:pPr indent="-341313" algn="ctr"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sz="2400" dirty="0">
              <a:latin typeface="Arial" panose="020B0604020202020204" pitchFamily="34" charset="0"/>
              <a:ea typeface="SimSun;宋体" charset="0"/>
              <a:cs typeface="Arial" panose="020B0604020202020204" pitchFamily="34" charset="0"/>
            </a:endParaRPr>
          </a:p>
          <a:p>
            <a:pPr indent="-341313"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2400" dirty="0" smtClean="0">
                <a:solidFill>
                  <a:srgbClr val="00FFFF"/>
                </a:solidFill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*</a:t>
            </a:r>
            <a:r>
              <a:rPr lang="cs-CZ" altLang="cs-CZ" sz="2400" baseline="30000" dirty="0" smtClean="0">
                <a:solidFill>
                  <a:srgbClr val="00FFFF"/>
                </a:solidFill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) </a:t>
            </a:r>
            <a:r>
              <a:rPr lang="cs-CZ" altLang="cs-CZ" sz="18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ve smyslu </a:t>
            </a:r>
            <a:r>
              <a:rPr lang="en-GB" altLang="cs-CZ" sz="18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§</a:t>
            </a:r>
            <a:r>
              <a:rPr lang="cs-CZ" altLang="cs-CZ" sz="18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 </a:t>
            </a:r>
            <a:r>
              <a:rPr lang="en-GB" altLang="cs-CZ" sz="18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45i </a:t>
            </a:r>
            <a:r>
              <a:rPr lang="cs-CZ" altLang="cs-CZ" sz="18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odst. 9 </a:t>
            </a:r>
            <a:r>
              <a:rPr lang="en-GB" altLang="cs-CZ" sz="1800" dirty="0" smtClean="0">
                <a:latin typeface="Arial" panose="020B0604020202020204" pitchFamily="34" charset="0"/>
                <a:ea typeface="SimSun;宋体" charset="0"/>
                <a:cs typeface="Arial" panose="020B0604020202020204" pitchFamily="34" charset="0"/>
              </a:rPr>
              <a:t>ZOPK</a:t>
            </a:r>
            <a:endParaRPr lang="en-GB" altLang="cs-CZ" sz="1800" dirty="0">
              <a:solidFill>
                <a:srgbClr val="00FFFF"/>
              </a:solidFill>
              <a:latin typeface="Arial" panose="020B0604020202020204" pitchFamily="34" charset="0"/>
              <a:ea typeface="SimSun;宋体" charset="0"/>
              <a:cs typeface="Arial" panose="020B0604020202020204" pitchFamily="34" charset="0"/>
            </a:endParaRPr>
          </a:p>
          <a:p>
            <a:pPr indent="-339725">
              <a:lnSpc>
                <a:spcPct val="93000"/>
              </a:lnSpc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dirty="0"/>
          </a:p>
          <a:p>
            <a:pPr indent="-339725">
              <a:lnSpc>
                <a:spcPct val="93000"/>
              </a:lnSpc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dirty="0"/>
          </a:p>
          <a:p>
            <a:pPr indent="-339725">
              <a:lnSpc>
                <a:spcPct val="93000"/>
              </a:lnSpc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dirty="0"/>
          </a:p>
        </p:txBody>
      </p:sp>
    </p:spTree>
    <p:extLst>
      <p:ext uri="{BB962C8B-B14F-4D97-AF65-F5344CB8AC3E}">
        <p14:creationId xmlns:p14="http://schemas.microsoft.com/office/powerpoint/2010/main" val="1340399141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71513" y="490538"/>
            <a:ext cx="7800975" cy="568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cs-CZ" altLang="cs-CZ" sz="3200"/>
          </a:p>
          <a:p>
            <a:pPr>
              <a:lnSpc>
                <a:spcPct val="95000"/>
              </a:lnSpc>
              <a:buClrTx/>
              <a:buFontTx/>
              <a:buNone/>
            </a:pPr>
            <a:r>
              <a:rPr lang="cs-CZ" altLang="cs-CZ" sz="3200"/>
              <a:t>Děkujeme za pozornost,</a:t>
            </a:r>
          </a:p>
          <a:p>
            <a:pPr>
              <a:lnSpc>
                <a:spcPct val="95000"/>
              </a:lnSpc>
              <a:buClrTx/>
              <a:buFontTx/>
              <a:buNone/>
            </a:pPr>
            <a:r>
              <a:rPr lang="cs-CZ" altLang="cs-CZ" sz="3200"/>
              <a:t>Eva Volfová, Ondřej Volf</a:t>
            </a:r>
          </a:p>
        </p:txBody>
      </p:sp>
    </p:spTree>
    <p:extLst>
      <p:ext uri="{BB962C8B-B14F-4D97-AF65-F5344CB8AC3E}">
        <p14:creationId xmlns:p14="http://schemas.microsoft.com/office/powerpoint/2010/main" val="1608482366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444501"/>
            <a:ext cx="7800975" cy="536228"/>
          </a:xfrm>
          <a:ln/>
        </p:spPr>
        <p:txBody>
          <a:bodyPr lIns="0" tIns="0" rIns="0" bIns="0" anchor="t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3200" dirty="0"/>
              <a:t>Natura 2000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4744"/>
            <a:ext cx="8472489" cy="5031581"/>
          </a:xfrm>
          <a:ln/>
        </p:spPr>
        <p:txBody>
          <a:bodyPr lIns="0" tIns="28080" rIns="0" bIns="0"/>
          <a:lstStyle/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Směrnice o stanovištích a o ptácích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6075">
              <a:spcBef>
                <a:spcPts val="600"/>
              </a:spcBef>
              <a:buClr>
                <a:srgbClr val="FF9900"/>
              </a:buClr>
              <a:buFont typeface="Wingdings" panose="05000000000000000000" pitchFamily="2" charset="2"/>
              <a:buChar char="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vyhlášení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chráněných území (EVL a PO) pro typy evropských stanovišť a evropsky významné druhy, druhy ptáků</a:t>
            </a:r>
          </a:p>
          <a:p>
            <a:pPr marL="346075">
              <a:spcBef>
                <a:spcPts val="600"/>
              </a:spcBef>
              <a:buClr>
                <a:srgbClr val="FF9900"/>
              </a:buClr>
              <a:buFont typeface="Wingdings" panose="05000000000000000000" pitchFamily="2" charset="2"/>
              <a:buChar char="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vyhlášení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na základě odborných kritérií,</a:t>
            </a:r>
          </a:p>
          <a:p>
            <a:pPr marL="346075">
              <a:spcBef>
                <a:spcPts val="600"/>
              </a:spcBef>
              <a:buClr>
                <a:srgbClr val="FF9900"/>
              </a:buClr>
              <a:buFont typeface="Wingdings" panose="05000000000000000000" pitchFamily="2" charset="2"/>
              <a:buChar char="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hodnocení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vlivů – jakékoli plány 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projekty</a:t>
            </a: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6075">
              <a:spcBef>
                <a:spcPts val="600"/>
              </a:spcBef>
              <a:buClr>
                <a:srgbClr val="FF9900"/>
              </a:buClr>
              <a:buFont typeface="Wingdings" panose="05000000000000000000" pitchFamily="2" charset="2"/>
              <a:buChar char="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případě významných negativních vlivů – realizace pouze za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stanovených </a:t>
            </a:r>
            <a:r>
              <a:rPr lang="cs-CZ" alt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dmínek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8582870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549275"/>
            <a:ext cx="7808912" cy="647477"/>
          </a:xfrm>
          <a:ln/>
        </p:spPr>
        <p:txBody>
          <a:bodyPr lIns="0" tIns="38880" rIns="0" bIns="0" anchor="t"/>
          <a:lstStyle/>
          <a:p>
            <a:pPr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3200" dirty="0"/>
              <a:t>Metodika hodnocení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916832"/>
            <a:ext cx="8300913" cy="4230687"/>
          </a:xfrm>
          <a:ln/>
        </p:spPr>
        <p:txBody>
          <a:bodyPr lIns="0" tIns="39240" rIns="0" bIns="0"/>
          <a:lstStyle/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sz="2400" dirty="0"/>
          </a:p>
          <a:p>
            <a:pPr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Prostorová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analýza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(GIS) </a:t>
            </a:r>
          </a:p>
          <a:p>
            <a:pPr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Lokality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plochy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MPP (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lokality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dle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urbanistické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koncepce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koncepce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krajiny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plochy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dopravní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infrastruktury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technické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infrastruktury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občanské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vybavenosti)</a:t>
            </a:r>
          </a:p>
          <a:p>
            <a:pPr>
              <a:spcBef>
                <a:spcPts val="600"/>
              </a:spcBef>
              <a:buClr>
                <a:srgbClr val="FF9933"/>
              </a:buClr>
              <a:buSzTx/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Územní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střety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lokalitami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Natura 2000 +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přenosy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složkami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životního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prostředí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fragmentace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krajiny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rušení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stavbou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Identifikace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dotčených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předmětů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ochrany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Zdůvodnění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sz="2400" dirty="0"/>
          </a:p>
          <a:p>
            <a:pPr indent="-341313"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040393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8588"/>
            <a:ext cx="8228013" cy="1433512"/>
          </a:xfrm>
          <a:ln/>
        </p:spPr>
        <p:txBody>
          <a:bodyPr anchor="t"/>
          <a:lstStyle/>
          <a:p>
            <a:pPr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3200" dirty="0"/>
              <a:t>Natura v </a:t>
            </a:r>
            <a:r>
              <a:rPr lang="en-GB" altLang="cs-CZ" sz="3200" dirty="0" err="1"/>
              <a:t>Praze</a:t>
            </a:r>
            <a:endParaRPr lang="en-GB" altLang="cs-CZ" sz="3200" dirty="0"/>
          </a:p>
        </p:txBody>
      </p:sp>
      <p:graphicFrame>
        <p:nvGraphicFramePr>
          <p:cNvPr id="7170" name="Group 2"/>
          <p:cNvGraphicFramePr>
            <a:graphicFrameLocks noGrp="1"/>
          </p:cNvGraphicFramePr>
          <p:nvPr/>
        </p:nvGraphicFramePr>
        <p:xfrm>
          <a:off x="503238" y="1611313"/>
          <a:ext cx="8208962" cy="4339216"/>
        </p:xfrm>
        <a:graphic>
          <a:graphicData uri="http://schemas.openxmlformats.org/drawingml/2006/table">
            <a:tbl>
              <a:tblPr/>
              <a:tblGrid>
                <a:gridCol w="1654175"/>
                <a:gridCol w="1601787"/>
                <a:gridCol w="1711325"/>
                <a:gridCol w="3241675"/>
              </a:tblGrid>
              <a:tr h="322263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Název EVL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Kód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Rozloha (ha)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Předmět ochrany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492125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Blatov a Xaverovský háj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CZ0110142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213,8850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Stanoviště 6410, 9170, 9190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03238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Břežanské údolí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CZ0213779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496,5260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Přástevník kostivalový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Callimorpha quadripunctaria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826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Havránka a Salabka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CZ0110049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2,7348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Stanoviště 4030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Chuchelské háje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CZ0110040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74,8212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Stanoviště 6190, 6210, 9170, 9180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12763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Kaňon Vltavy u Sedlce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CZ0110154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34,7508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Stanoviště 40A0, 6190, 6210, 8220, 8230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Lochkovský profil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CZ0113005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34,3074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Přástevník kostivalový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Callimorpha quadripunctaria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30720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8588"/>
            <a:ext cx="8228013" cy="780132"/>
          </a:xfrm>
          <a:ln/>
        </p:spPr>
        <p:txBody>
          <a:bodyPr anchor="t"/>
          <a:lstStyle/>
          <a:p>
            <a:pPr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3200" dirty="0"/>
              <a:t>Natura v </a:t>
            </a:r>
            <a:r>
              <a:rPr lang="en-GB" altLang="cs-CZ" sz="3200" dirty="0" err="1"/>
              <a:t>Praze</a:t>
            </a:r>
            <a:endParaRPr lang="en-GB" altLang="cs-CZ" sz="3200" dirty="0"/>
          </a:p>
        </p:txBody>
      </p:sp>
      <p:graphicFrame>
        <p:nvGraphicFramePr>
          <p:cNvPr id="8194" name="Group 2"/>
          <p:cNvGraphicFramePr>
            <a:graphicFrameLocks noGrp="1"/>
          </p:cNvGraphicFramePr>
          <p:nvPr/>
        </p:nvGraphicFramePr>
        <p:xfrm>
          <a:off x="503238" y="1592263"/>
          <a:ext cx="8166100" cy="4836039"/>
        </p:xfrm>
        <a:graphic>
          <a:graphicData uri="http://schemas.openxmlformats.org/drawingml/2006/table">
            <a:tbl>
              <a:tblPr/>
              <a:tblGrid>
                <a:gridCol w="1644650"/>
                <a:gridCol w="1462087"/>
                <a:gridCol w="1649413"/>
                <a:gridCol w="3409950"/>
              </a:tblGrid>
              <a:tr h="606425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Název EVL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Kód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Rozloha (ha)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Předmět ochrany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492125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Milíčovský les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CZ0113002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11,4163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Tesařík obrovský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Cerambyx cerdo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03238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Obora Hvězda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CZ0113001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1,9125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Vrkoč útlý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Vertigo angustior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826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Praha - Letňany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CZ0113774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64,9455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Sysel obecný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Spermophilus citellus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Praha - Petřín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CZ0113773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52,5905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Roháč obecný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Lucanus cervus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12763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Prokopské údolí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CZ0110050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126,7728 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Stanoviště 6110, 6190, 6210, 8220, 8230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Radotínské údolí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CZ0114001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109,4440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</a:tabLst>
                      </a:pP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Včelník rakouský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Dracocephalum austriacum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), Přástevník kostivalový (</a:t>
                      </a:r>
                      <a:r>
                        <a:rPr kumimoji="0" lang="cs-CZ" altLang="cs-C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Callimorpha quadripunctaria</a:t>
                      </a:r>
                      <a:r>
                        <a:rPr kumimoji="0" lang="cs-CZ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)</a:t>
                      </a:r>
                    </a:p>
                  </a:txBody>
                  <a:tcPr marL="90000" marR="90000" marT="62802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03704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7" name="Group 1"/>
          <p:cNvGraphicFramePr>
            <a:graphicFrameLocks noGrp="1"/>
          </p:cNvGraphicFramePr>
          <p:nvPr/>
        </p:nvGraphicFramePr>
        <p:xfrm>
          <a:off x="715963" y="1382713"/>
          <a:ext cx="7777162" cy="4251010"/>
        </p:xfrm>
        <a:graphic>
          <a:graphicData uri="http://schemas.openxmlformats.org/drawingml/2006/table">
            <a:tbl>
              <a:tblPr/>
              <a:tblGrid>
                <a:gridCol w="1230312"/>
                <a:gridCol w="1096963"/>
                <a:gridCol w="5449887"/>
              </a:tblGrid>
              <a:tr h="2921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Hodnota</a:t>
                      </a:r>
                    </a:p>
                  </a:txBody>
                  <a:tcPr marL="90000" marR="90000" marT="59246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Termín</a:t>
                      </a:r>
                    </a:p>
                  </a:txBody>
                  <a:tcPr marL="90000" marR="90000" marT="59246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Popis</a:t>
                      </a:r>
                    </a:p>
                  </a:txBody>
                  <a:tcPr marL="90000" marR="90000" marT="59246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18796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203200" algn="l"/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      -2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Významně negativní vliv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Negativní vliv dle odst. 9 § 45i ZOPK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Vylučuje schválení koncepce (resp. koncepci je možné schválit pouze v určených případech dle odst. 9 a 10 § 45i ZOPK)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Významný rušivý až likvidační vliv na stanoviště či populaci druhu nebo její podstatnou část; významné narušení ekologických nároků stanoviště nebo druhu, významný zásah do biotopu nebo do přirozeného vývoje druhu.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Vyplývá ze zadání koncepce, nelze jej eliminovat.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1284288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-1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Mírně negativní vliv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Omezený/mírný/nevýznamný negativní vliv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Nevylučuje schválení koncepce.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Mírný rušivý vliv na stanoviště či populaci druhu; mírné narušení ekologických nároků stanoviště nebo druhu, okrajový zásah do biotopu nebo do přirozeného vývoje druhu.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Je možné jej vyloučit navrženými zmírňujícími opatřeními.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921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Nulový vliv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Koncepce nemá žádný prokazatelný vliv.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90538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+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Pozitivní vliv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marL="25146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marL="29718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marL="34290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marL="3886200" indent="-228600" defTabSz="449263" fontAlgn="base">
                        <a:lnSpc>
                          <a:spcPct val="87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</a:tabLst>
                      </a:pPr>
                      <a:r>
                        <a:rPr kumimoji="0" lang="cs-CZ" alt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 Unicode MS" panose="020B0604020202020204" pitchFamily="34" charset="-128"/>
                        </a:rPr>
                        <a:t>Koncepce má pozitivní vliv.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1384300" y="384174"/>
            <a:ext cx="7220148" cy="596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r"/>
            <a:r>
              <a:rPr lang="cs-CZ" altLang="cs-CZ" sz="32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Stupnice hodnocení vlivů</a:t>
            </a:r>
          </a:p>
        </p:txBody>
      </p:sp>
    </p:spTree>
    <p:extLst>
      <p:ext uri="{BB962C8B-B14F-4D97-AF65-F5344CB8AC3E}">
        <p14:creationId xmlns:p14="http://schemas.microsoft.com/office/powerpoint/2010/main" val="9546210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663674"/>
          </a:xfrm>
          <a:ln/>
        </p:spPr>
        <p:txBody>
          <a:bodyPr lIns="0" tIns="0" rIns="0" bIns="0" anchor="t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3200" dirty="0" err="1"/>
              <a:t>Průběh</a:t>
            </a:r>
            <a:r>
              <a:rPr lang="en-GB" altLang="cs-CZ" sz="3200" dirty="0"/>
              <a:t> </a:t>
            </a:r>
            <a:r>
              <a:rPr lang="en-GB" altLang="cs-CZ" sz="3200" dirty="0" err="1"/>
              <a:t>hodnocení</a:t>
            </a:r>
            <a:endParaRPr lang="en-GB" altLang="cs-CZ" sz="32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5496" y="836712"/>
            <a:ext cx="9001000" cy="5616624"/>
          </a:xfrm>
          <a:ln/>
        </p:spPr>
        <p:txBody>
          <a:bodyPr lIns="0" tIns="0" rIns="0" bIns="0"/>
          <a:lstStyle/>
          <a:p>
            <a:pPr marL="285750" indent="-285750"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první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fázi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hodnocení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byly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některých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lokalit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zjištěny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významně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negativní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vlivy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dle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principu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předběžné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opatrnosti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byly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vytipovány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lokality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které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zasahují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území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EVL a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základě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uvedeného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přípustného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využití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nebylo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možné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vyloučit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významně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negativní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vlivy</a:t>
            </a:r>
            <a:r>
              <a:rPr lang="en-GB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Tyto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vlivy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byly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eliminovány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omezením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přípustného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využití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alt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Nepřípustné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umísťovat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jakékoliv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stavby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zařízení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jiná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opatření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pokud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toto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případné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umístění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bude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mít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významný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negativní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vliv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příznivý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stav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předmětu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ochrany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nebo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celistvost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evropsky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významné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lokality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(EVL)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soustavy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Natura 2000. Toto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omezení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platí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podmínek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posouzení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podle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odst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. (2) § 45i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zákona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č. 114/1992 Sb., o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ochraně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přírody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krajiny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znění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pozdějších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předpisů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prokáže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negativní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vliv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příznivý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stav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předmětu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ochrany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nebo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celistvost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EVL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soustavy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Natura 2000 a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případné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využití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postupu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dle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§§ 45i,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odst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. (9) a (10)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neskončí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schválením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umístěním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stavby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zařízení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či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jiného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opatření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.“ </a:t>
            </a:r>
          </a:p>
          <a:p>
            <a:pPr marL="285750" indent="-285750"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altLang="cs-CZ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Předpokládáme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že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tato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podmínka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pomůže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zajistit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ochranu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EVL a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vlivy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byly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vyhodnoceny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jako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mírně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negativní</a:t>
            </a:r>
            <a:r>
              <a:rPr lang="en-GB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30200" indent="-327025" hangingPunct="0">
              <a:lnSpc>
                <a:spcPct val="93000"/>
              </a:lnSpc>
              <a:spcBef>
                <a:spcPct val="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dirty="0"/>
          </a:p>
        </p:txBody>
      </p:sp>
    </p:spTree>
    <p:extLst>
      <p:ext uri="{BB962C8B-B14F-4D97-AF65-F5344CB8AC3E}">
        <p14:creationId xmlns:p14="http://schemas.microsoft.com/office/powerpoint/2010/main" val="836565353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8588"/>
            <a:ext cx="8228013" cy="708124"/>
          </a:xfrm>
          <a:ln/>
        </p:spPr>
        <p:txBody>
          <a:bodyPr anchor="t"/>
          <a:lstStyle/>
          <a:p>
            <a:pPr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3200" dirty="0" err="1"/>
              <a:t>Možné</a:t>
            </a:r>
            <a:r>
              <a:rPr lang="en-GB" altLang="cs-CZ" sz="3200" dirty="0"/>
              <a:t> </a:t>
            </a:r>
            <a:r>
              <a:rPr lang="en-GB" altLang="cs-CZ" sz="3200" dirty="0" err="1"/>
              <a:t>vlivy</a:t>
            </a:r>
            <a:endParaRPr lang="en-GB" altLang="cs-CZ" sz="32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600200"/>
            <a:ext cx="8433693" cy="4524375"/>
          </a:xfrm>
          <a:ln/>
        </p:spPr>
        <p:txBody>
          <a:bodyPr/>
          <a:lstStyle/>
          <a:p>
            <a:pPr>
              <a:lnSpc>
                <a:spcPct val="93000"/>
              </a:lnSpc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Zábor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území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Znečištění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Fragmentace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lokalit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Rušení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Ovlivnění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migračních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možností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Ovlivnění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vodního</a:t>
            </a:r>
            <a:r>
              <a:rPr lang="en-GB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režimu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spcBef>
                <a:spcPts val="1200"/>
              </a:spcBef>
              <a:buClr>
                <a:srgbClr val="FF9933"/>
              </a:buClr>
              <a:buFont typeface="Wingdings" panose="05000000000000000000" pitchFamily="2" charset="2"/>
              <a:buChar char="n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Přím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ý úhyn </a:t>
            </a:r>
            <a:r>
              <a:rPr lang="en-GB" alt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živočichů</a:t>
            </a:r>
            <a:endParaRPr lang="en-GB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339725">
              <a:lnSpc>
                <a:spcPct val="93000"/>
              </a:lnSpc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cs-CZ" dirty="0"/>
          </a:p>
        </p:txBody>
      </p:sp>
    </p:spTree>
    <p:extLst>
      <p:ext uri="{BB962C8B-B14F-4D97-AF65-F5344CB8AC3E}">
        <p14:creationId xmlns:p14="http://schemas.microsoft.com/office/powerpoint/2010/main" val="22733683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71513" y="450851"/>
            <a:ext cx="7807325" cy="601886"/>
          </a:xfrm>
          <a:ln/>
        </p:spPr>
        <p:txBody>
          <a:bodyPr lIns="0" tIns="0" rIns="0" bIns="0" anchor="t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3200" dirty="0" smtClean="0"/>
              <a:t>Příklad: </a:t>
            </a:r>
            <a:r>
              <a:rPr lang="cs-CZ" altLang="cs-CZ" sz="3200" dirty="0"/>
              <a:t>EVL Praha - Letňany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080375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411500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lnDef>
  </a:objectDefaults>
  <a:extraClrSchemeLst>
    <a:extraClrScheme>
      <a:clrScheme name="Motiv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Motiv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lnDef>
  </a:objectDefaults>
  <a:extraClrSchemeLst>
    <a:extraClrScheme>
      <a:clrScheme name="Motiv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863</Words>
  <Application>Microsoft Office PowerPoint</Application>
  <PresentationFormat>Předvádění na obrazovce (4:3)</PresentationFormat>
  <Paragraphs>160</Paragraphs>
  <Slides>14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Times New Roman</vt:lpstr>
      <vt:lpstr>Arial</vt:lpstr>
      <vt:lpstr>Lucida Sans Unicode</vt:lpstr>
      <vt:lpstr>Wingdings</vt:lpstr>
      <vt:lpstr>Symbol</vt:lpstr>
      <vt:lpstr>Motiv Office</vt:lpstr>
      <vt:lpstr>Motiv Office</vt:lpstr>
      <vt:lpstr>VYHODNOCENÍ VLIVŮ ÚP HL. M. PRAHY  NA UDRŽITELNÝ ROZVOJ ÚZEMÍ (Část B. dle  přílohy č. 5 vyhl. č. 500/2006 Sb. ve znění p. p.)  Vyhodnocení vlivů na EVL a PO Natura 2000  zhotovitel: Ondřej a Eva Volfovi  Nebílovy 37, 332 04 Nezvěstice   pro </vt:lpstr>
      <vt:lpstr>Natura 2000</vt:lpstr>
      <vt:lpstr>Metodika hodnocení</vt:lpstr>
      <vt:lpstr>Natura v Praze</vt:lpstr>
      <vt:lpstr>Natura v Praze</vt:lpstr>
      <vt:lpstr>Prezentace aplikace PowerPoint</vt:lpstr>
      <vt:lpstr>Průběh hodnocení</vt:lpstr>
      <vt:lpstr>Možné vlivy</vt:lpstr>
      <vt:lpstr>Příklad: EVL Praha - Letňany</vt:lpstr>
      <vt:lpstr>Vlivy na EVL Praha - Letňany</vt:lpstr>
      <vt:lpstr>Vlivy na EVL Praha - Letňany</vt:lpstr>
      <vt:lpstr>Další příklady</vt:lpstr>
      <vt:lpstr>Závěr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Aktualizace č. 1 ZÚR Karlovarského kraje  k projednání dle § 37 stavebního zákona</dc:title>
  <dc:creator>krajicek</dc:creator>
  <cp:lastModifiedBy>Libor Krajíček</cp:lastModifiedBy>
  <cp:revision>17</cp:revision>
  <cp:lastPrinted>1601-01-01T00:00:00Z</cp:lastPrinted>
  <dcterms:created xsi:type="dcterms:W3CDTF">2015-05-29T14:50:58Z</dcterms:created>
  <dcterms:modified xsi:type="dcterms:W3CDTF">2018-06-27T05:13:05Z</dcterms:modified>
</cp:coreProperties>
</file>