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1" r:id="rId9"/>
    <p:sldId id="268" r:id="rId10"/>
    <p:sldId id="262" r:id="rId11"/>
    <p:sldId id="265" r:id="rId12"/>
    <p:sldId id="269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C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6F1534-8A23-44C2-8621-3580733ECB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Autofit/>
          </a:bodyPr>
          <a:lstStyle>
            <a:lvl1pPr algn="l">
              <a:defRPr sz="8800" u="none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0D1A12-6025-443D-B0CD-68E1C108D1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1CDBF0E1-058E-45C6-858B-EBA39937D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96" y="5985044"/>
            <a:ext cx="1869608" cy="57483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4B25E1FE-C8B3-41F6-9AE0-097B3079F2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617" y="5985044"/>
            <a:ext cx="630187" cy="57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248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01941E-2D36-4B1C-9AA2-E4889399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E000FAD-1EE1-46DC-A8BD-91F4FF76A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9C377E7-35DA-4015-8CAD-55741E05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93FEBA4-584B-4EDF-A739-3B0342E8EB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633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7F5EF1E-62AE-4673-870E-FCA2B0283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>
            <a:normAutofit/>
          </a:bodyPr>
          <a:lstStyle>
            <a:lvl1pPr>
              <a:defRPr sz="5400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89A1A17-2763-43E1-BF39-842BA6630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87FF60D-5EC5-42DC-82BA-AECBB04EA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E5142D1-9FF8-41CB-B80E-0D4B945442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881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0774CC-6793-471A-8940-7EC562573D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EC63987-26F7-49A8-B26E-CE15B062A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1B72E7-F2A0-423C-B8DE-19ED0B80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58B1610-D315-47DF-BEFF-338D0396E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159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06CE28-86DC-44A6-A2F6-F29EE7054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9BCC8AF-6511-432C-AEA0-A7278E03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6E91A9-1B09-42C8-ADD6-68CF9EAD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80A2490-E489-47ED-A16B-8C2936244B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63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8D04DB-F612-4FA6-A51E-B7B361FD2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238C680-589D-4E94-8C2A-EFCE783624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6F939DF-5E17-4087-89EF-A914E03A6E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967E6A-ADA5-4EE9-82AF-06D77803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E8A49EF-7D38-485B-B07D-4B3BDABDF5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169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928059-8F59-417E-8804-51D25873E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5400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ACFF6DC-9C2D-4FEC-98DA-823E0E3243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CC81320-750E-4E4B-BB79-C71459CD0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68577AE-B472-4486-AB59-FA3D526EC6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64C5FCD-FA37-4BAE-8F5F-4C7C16D7E4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A3E6684A-E20E-4A17-AED5-B10B20C49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E55EA3-39C6-4D50-803D-EAF15A607A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9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D099DB-C88E-466C-A000-6DD35C851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3FF8A9-52E2-4B30-89C5-E806F9034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963240D-1604-4021-A982-4015289DC5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26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A15C1A8-0EAD-42A1-8C70-202D2D778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858F1E9-7535-4065-9B51-F05BC3BC6E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826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C82678-5A9C-4229-9026-244688EDF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CB4DCBC-5268-42A0-835B-005075322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AD0CA08F-F47F-4B7F-A373-62E7D602A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AE607AA-931A-4F62-A36E-2C9EC29C7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3635CD5-950F-4D31-BB20-08533DA11C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60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0AD125-8366-4457-8DA3-91D3A3805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>
            <a:lvl1pPr>
              <a:defRPr sz="4000">
                <a:latin typeface="Founders Grotesk Regular" panose="020B0503030202060203" pitchFamily="34" charset="-18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96C47F-DAC1-48EF-BD3A-A6E1AFC8F6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8452958-4D16-46C6-80C2-C3FCBF1836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3953682-2713-4445-9642-5A7C031E0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BD029-FEC7-49AE-9338-03AC6233363E}" type="datetimeFigureOut">
              <a:rPr lang="cs-CZ" smtClean="0"/>
              <a:t>20.05.2025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AEEDB85-B19E-4CE4-B393-48E8346CD4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081" y="5921566"/>
            <a:ext cx="953719" cy="8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22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AABC93B-D9F7-462E-B342-FF8D18616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B5397C9-0502-49A1-8984-F29BD883B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D2690A-91FB-4ADB-BA0D-DF444F293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ounders Grotesk Regular" panose="020B0503030202060203" pitchFamily="34" charset="-18"/>
              </a:defRPr>
            </a:lvl1pPr>
          </a:lstStyle>
          <a:p>
            <a:fld id="{730BD029-FEC7-49AE-9338-03AC6233363E}" type="datetimeFigureOut">
              <a:rPr lang="cs-CZ" smtClean="0"/>
              <a:pPr/>
              <a:t>20.05.2025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9626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Founders Grotesk Regular" panose="020B0503030202060203" pitchFamily="34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407DB-CD47-4562-8E26-6EF8CB3AF0A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sz="6000" dirty="0">
                <a:latin typeface="+mn-lt"/>
              </a:rPr>
              <a:t>Hřbitovy a pohřební služby hl. m. Prahy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4C4179F3-F0D4-4D57-A55E-1F3B2B991E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endParaRPr lang="cs-CZ" sz="1800" b="1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b="1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cs-CZ" sz="40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Informace k aktuálním službám ve vztahu k potřebám národnostních menšin</a:t>
            </a:r>
          </a:p>
          <a:p>
            <a:pPr algn="ctr"/>
            <a:endParaRPr lang="cs-CZ" sz="4000" kern="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738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485E6-ED48-9784-F0CD-0144FE5127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554418" y="311522"/>
            <a:ext cx="6368895" cy="510505"/>
          </a:xfrm>
        </p:spPr>
        <p:txBody>
          <a:bodyPr>
            <a:noAutofit/>
          </a:bodyPr>
          <a:lstStyle/>
          <a:p>
            <a:r>
              <a:rPr lang="cs-CZ" sz="4400" dirty="0">
                <a:latin typeface="+mj-lt"/>
              </a:rPr>
              <a:t>Pohřební Atelier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F4291FC-FEF6-9A7A-627A-1D22C8F11A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40" y="933819"/>
            <a:ext cx="3634182" cy="2414712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10D6D62A-8D1F-420D-3A2C-3461FE34B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46" y="933819"/>
            <a:ext cx="7236031" cy="5427023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3C4669B0-68A6-8770-AB2F-DCE70CF0A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340" y="3429000"/>
            <a:ext cx="3634182" cy="2422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6692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BD2FC5-707E-C25A-BEC7-D58F269E1B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51" y="388773"/>
            <a:ext cx="5349766" cy="893659"/>
          </a:xfrm>
        </p:spPr>
        <p:txBody>
          <a:bodyPr>
            <a:noAutofit/>
          </a:bodyPr>
          <a:lstStyle/>
          <a:p>
            <a:r>
              <a:rPr lang="cs-CZ" sz="4400" dirty="0">
                <a:latin typeface="+mj-lt"/>
              </a:rPr>
              <a:t>Obřad v exteriéru 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CCBA516-5BA2-7BF0-80FD-D2E80E5D96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51" y="1430650"/>
            <a:ext cx="5691561" cy="399669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66ABE9E3-39FD-32FF-3057-7EE7812AF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603" y="1430650"/>
            <a:ext cx="5485846" cy="399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475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6F17C7-57D4-5B9F-0A1C-D8BC3CD0E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49862"/>
          </a:xfrm>
        </p:spPr>
        <p:txBody>
          <a:bodyPr/>
          <a:lstStyle/>
          <a:p>
            <a:pPr algn="ctr"/>
            <a:br>
              <a:rPr lang="cs-CZ" sz="5400" dirty="0"/>
            </a:br>
            <a:br>
              <a:rPr lang="cs-CZ" sz="5400" dirty="0"/>
            </a:br>
            <a:r>
              <a:rPr lang="cs-CZ" sz="5400" dirty="0"/>
              <a:t>Děkuji za pozornost.</a:t>
            </a:r>
            <a:br>
              <a:rPr lang="cs-CZ" sz="5400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F07F1B-D1BC-EB60-D956-EBD3B4716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41489"/>
            <a:ext cx="10515600" cy="24354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4000" dirty="0"/>
          </a:p>
          <a:p>
            <a:pPr marL="0" indent="0" algn="ctr">
              <a:buNone/>
            </a:pPr>
            <a:r>
              <a:rPr lang="cs-CZ" sz="2000" dirty="0"/>
              <a:t>Další informace a kontakty naleznete na webu hrbitovy.cz.</a:t>
            </a:r>
          </a:p>
          <a:p>
            <a:pPr marL="0" indent="0" algn="ctr">
              <a:buNone/>
            </a:pPr>
            <a:endParaRPr lang="cs-CZ" sz="2000" dirty="0"/>
          </a:p>
          <a:p>
            <a:pPr marL="0" indent="0" algn="ctr">
              <a:buNone/>
            </a:pPr>
            <a:r>
              <a:rPr lang="cs-CZ" sz="2000" dirty="0"/>
              <a:t>Mgr. Tereza Vaňáčová - vanacova@hrbitovy.cz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9547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B818345-B06E-45B9-5723-0B1D1D026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dirty="0">
                <a:latin typeface="+mj-lt"/>
              </a:rPr>
              <a:t>Služby HPS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5AC2E0-DBA0-3E15-CD03-98E754231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HPS vznikla sloučením SPH a PÚ – zajišťuje kompletní pohřební služby</a:t>
            </a:r>
          </a:p>
          <a:p>
            <a:r>
              <a:rPr lang="cs-CZ" dirty="0"/>
              <a:t>Pečujeme o 33 hřbitovů po celé Praze</a:t>
            </a:r>
          </a:p>
          <a:p>
            <a:r>
              <a:rPr lang="cs-CZ" dirty="0"/>
              <a:t>Spravujeme obě pražská krematoria</a:t>
            </a:r>
          </a:p>
          <a:p>
            <a:r>
              <a:rPr lang="cs-CZ" dirty="0"/>
              <a:t>Provozujeme všechny pražské obřadní síně</a:t>
            </a:r>
          </a:p>
          <a:p>
            <a:r>
              <a:rPr lang="cs-CZ" dirty="0"/>
              <a:t>Zahraniční a speciální služby – repatriace</a:t>
            </a:r>
          </a:p>
          <a:p>
            <a:r>
              <a:rPr lang="cs-CZ" dirty="0"/>
              <a:t>Chladící a mrazící zařízení – uložení zesnulých po celou dobu nezbytnou k přípravě obřadu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0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6F000F5-4A1E-C728-DD7F-03C1E471F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latin typeface="+mj-lt"/>
              </a:rPr>
              <a:t>Přístup k pozůstalým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B9B27FC-D457-AB7C-ED73-F14C3433B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 všechny stejné podmínky, ke všem stejný přístup </a:t>
            </a:r>
          </a:p>
          <a:p>
            <a:r>
              <a:rPr lang="cs-CZ" dirty="0"/>
              <a:t>Požadavkům vycházíme maximálně vstříc – u obřadů i míst uložení </a:t>
            </a:r>
          </a:p>
          <a:p>
            <a:r>
              <a:rPr lang="cs-CZ" dirty="0"/>
              <a:t>Limity - zákon o pohřebnictví, řád pohřebiště</a:t>
            </a:r>
          </a:p>
          <a:p>
            <a:r>
              <a:rPr lang="cs-CZ" dirty="0"/>
              <a:t>Hřbitovy jsou nekonfesní </a:t>
            </a:r>
          </a:p>
          <a:p>
            <a:r>
              <a:rPr lang="cs-CZ" dirty="0"/>
              <a:t>Hřbitovy volně přístupné veřejnosti – nevytváříme uzavřená oddělení ani sekce pro konkrétní komunitu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33844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D5D9D3-C14C-E68B-83BA-923081AA1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800" dirty="0">
                <a:latin typeface="+mj-lt"/>
              </a:rPr>
              <a:t>Lokalita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724096-AA0B-F361-353D-1D789574F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Vhodná místa dle poptávky (např. hroby s požadovanou orientací, v konkrétním oddělení)</a:t>
            </a:r>
          </a:p>
          <a:p>
            <a:r>
              <a:rPr lang="cs-CZ" dirty="0"/>
              <a:t>Limit - kapacita hřbitovů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77083E2-03FD-11F5-331F-5AC22A4F48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39" y="3425532"/>
            <a:ext cx="4091512" cy="280315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3C244F89-0020-A851-3985-DB9AB61BF4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083" y="3429000"/>
            <a:ext cx="4772680" cy="279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61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32BDD7-5FAE-9152-0111-167A29B4A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622"/>
            <a:ext cx="10418380" cy="1440026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+mj-lt"/>
              </a:rPr>
              <a:t>Prostory pro úpravu zemřelých</a:t>
            </a:r>
            <a:br>
              <a:rPr lang="cs-CZ" sz="4800" dirty="0">
                <a:latin typeface="+mj-lt"/>
              </a:rPr>
            </a:br>
            <a:endParaRPr lang="cs-CZ" sz="4800" dirty="0">
              <a:latin typeface="+mj-lt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0AEF80-8548-C915-B2A1-483163ADE4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Prostor pro rituály a individuální rozloučení </a:t>
            </a:r>
          </a:p>
          <a:p>
            <a:r>
              <a:rPr lang="cs-CZ" dirty="0"/>
              <a:t>Krematorium Strašnice – umožňuje kompletní úpravu těla</a:t>
            </a:r>
          </a:p>
          <a:p>
            <a:r>
              <a:rPr lang="cs-CZ" dirty="0"/>
              <a:t>Pokoj v pohřebním Atelieru – umožňuje úpravu těla v menší míře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78253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8F3FD-3FF7-8331-F6E7-D02E71149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895" y="81342"/>
            <a:ext cx="6554502" cy="1325563"/>
          </a:xfrm>
        </p:spPr>
        <p:txBody>
          <a:bodyPr>
            <a:normAutofit fontScale="90000"/>
          </a:bodyPr>
          <a:lstStyle/>
          <a:p>
            <a:r>
              <a:rPr lang="cs-CZ" sz="4800" dirty="0">
                <a:latin typeface="+mj-lt"/>
              </a:rPr>
              <a:t>Krematorium Strašnice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4167BD6-2EFC-3A75-C89E-100467B76F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59" y="1247167"/>
            <a:ext cx="7048375" cy="3968153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9764F150-A2B6-3A7E-5DCA-24C0BFBB1D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92" y="507019"/>
            <a:ext cx="4707851" cy="265046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482295CE-CB92-DE7F-08A7-EDC8CEAC5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192" y="3231244"/>
            <a:ext cx="4707851" cy="265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562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1E5C25-35D4-9949-EC6F-271D638E6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94" y="199829"/>
            <a:ext cx="7769772" cy="1325563"/>
          </a:xfrm>
        </p:spPr>
        <p:txBody>
          <a:bodyPr/>
          <a:lstStyle/>
          <a:p>
            <a:r>
              <a:rPr lang="cs-CZ" sz="4300" dirty="0">
                <a:latin typeface="+mj-lt"/>
              </a:rPr>
              <a:t>Pokoj v pohřebním Atelieru</a:t>
            </a:r>
          </a:p>
        </p:txBody>
      </p:sp>
      <p:pic>
        <p:nvPicPr>
          <p:cNvPr id="9" name="Zástupný obsah 8">
            <a:extLst>
              <a:ext uri="{FF2B5EF4-FFF2-40B4-BE49-F238E27FC236}">
                <a16:creationId xmlns:a16="http://schemas.microsoft.com/office/drawing/2014/main" id="{3FB6DB02-9D59-D251-0A45-1C4832A736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94" y="1513742"/>
            <a:ext cx="6722471" cy="4481647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B4C26EB9-D7D4-D061-E921-168AE4509E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584" y="1513742"/>
            <a:ext cx="4707370" cy="314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CFC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EB8C7E-AAF0-6C5D-315D-6A3BD2E9F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+mj-lt"/>
              </a:rPr>
              <a:t>Obřadní místa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2B2959-4E40-BE14-04BD-E3FA080815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Obřadní síně </a:t>
            </a:r>
          </a:p>
          <a:p>
            <a:pPr lvl="1"/>
            <a:r>
              <a:rPr lang="cs-CZ" dirty="0"/>
              <a:t>včetně zajištění kompletního obřadu nebo pouze s asistencí HPS</a:t>
            </a:r>
          </a:p>
          <a:p>
            <a:pPr lvl="1"/>
            <a:r>
              <a:rPr lang="cs-CZ" dirty="0"/>
              <a:t>pohřební Atelier</a:t>
            </a:r>
          </a:p>
          <a:p>
            <a:pPr lvl="1"/>
            <a:r>
              <a:rPr lang="cs-CZ" dirty="0"/>
              <a:t>obřadní síně na jednotlivých hřbitovech – obřad v režii rodiny</a:t>
            </a:r>
          </a:p>
          <a:p>
            <a:r>
              <a:rPr lang="cs-CZ" dirty="0"/>
              <a:t>Obřady kdekoli</a:t>
            </a:r>
          </a:p>
          <a:p>
            <a:pPr lvl="1"/>
            <a:r>
              <a:rPr lang="cs-CZ" dirty="0"/>
              <a:t>jsme schopni zajistit organizaci a poskytnout vybavení </a:t>
            </a:r>
          </a:p>
          <a:p>
            <a:pPr lvl="1"/>
            <a:r>
              <a:rPr lang="cs-CZ" dirty="0"/>
              <a:t>v exteriéru - nejen na hřbitově</a:t>
            </a:r>
          </a:p>
          <a:p>
            <a:pPr lvl="1"/>
            <a:r>
              <a:rPr lang="cs-CZ" dirty="0"/>
              <a:t>v místě vybraném rodinou a blízkými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2219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AAA42C-BAA9-BA58-F710-D09724F3C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1016860" cy="891806"/>
          </a:xfrm>
        </p:spPr>
        <p:txBody>
          <a:bodyPr/>
          <a:lstStyle/>
          <a:p>
            <a:r>
              <a:rPr lang="cs-CZ" dirty="0"/>
              <a:t>							   </a:t>
            </a:r>
            <a:r>
              <a:rPr lang="cs-CZ" sz="4400" dirty="0">
                <a:latin typeface="+mj-lt"/>
              </a:rPr>
              <a:t>Obřadní síně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2726620-F8EC-A2CE-CA8A-41ED389441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6" y="63912"/>
            <a:ext cx="3273159" cy="3273159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CC8B9AB-577F-30BE-C243-6DD85C6A5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36" y="3426332"/>
            <a:ext cx="3273159" cy="3273159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FCD4BDB-7072-E1E3-9CA7-82BC770B5F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02" y="63912"/>
            <a:ext cx="3273159" cy="327315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56F9873-8FB5-FE40-64DA-A96378BFB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9258" y="1440789"/>
            <a:ext cx="4351295" cy="4351295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0F0AE7-E321-E10A-BB24-B1754DAB61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01" y="3426332"/>
            <a:ext cx="3273160" cy="327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68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HPS Barvy">
      <a:dk1>
        <a:sysClr val="windowText" lastClr="000000"/>
      </a:dk1>
      <a:lt1>
        <a:sysClr val="window" lastClr="FFFFFF"/>
      </a:lt1>
      <a:dk2>
        <a:srgbClr val="5E5155"/>
      </a:dk2>
      <a:lt2>
        <a:srgbClr val="F0EEEE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070"/>
      </a:hlink>
      <a:folHlink>
        <a:srgbClr val="7E7070"/>
      </a:folHlink>
    </a:clrScheme>
    <a:fontScheme name="HPS">
      <a:majorFont>
        <a:latin typeface="Work Sans SemiBold"/>
        <a:ea typeface=""/>
        <a:cs typeface=""/>
      </a:majorFont>
      <a:minorFont>
        <a:latin typeface="Work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8" id="{DC3F55F6-1409-4ABE-84AC-C3E9581C73F4}" vid="{80A0591D-54A5-459C-8517-BB0F4C052F52}"/>
    </a:ext>
  </a:extLst>
</a:theme>
</file>

<file path=ppt/theme/themeOverride1.xml><?xml version="1.0" encoding="utf-8"?>
<a:themeOverride xmlns:a="http://schemas.openxmlformats.org/drawingml/2006/main">
  <a:clrScheme name="HPS Barvy">
    <a:dk1>
      <a:sysClr val="windowText" lastClr="000000"/>
    </a:dk1>
    <a:lt1>
      <a:sysClr val="window" lastClr="FFFFFF"/>
    </a:lt1>
    <a:dk2>
      <a:srgbClr val="5E5155"/>
    </a:dk2>
    <a:lt2>
      <a:srgbClr val="F0EEEE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7E7070"/>
    </a:hlink>
    <a:folHlink>
      <a:srgbClr val="7E7070"/>
    </a:folHlink>
  </a:clrScheme>
</a:themeOverride>
</file>

<file path=ppt/theme/themeOverride2.xml><?xml version="1.0" encoding="utf-8"?>
<a:themeOverride xmlns:a="http://schemas.openxmlformats.org/drawingml/2006/main">
  <a:clrScheme name="HPS Barvy">
    <a:dk1>
      <a:sysClr val="windowText" lastClr="000000"/>
    </a:dk1>
    <a:lt1>
      <a:sysClr val="window" lastClr="FFFFFF"/>
    </a:lt1>
    <a:dk2>
      <a:srgbClr val="5E5155"/>
    </a:dk2>
    <a:lt2>
      <a:srgbClr val="F0EEEE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7E7070"/>
    </a:hlink>
    <a:folHlink>
      <a:srgbClr val="7E707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5681</TotalTime>
  <Words>260</Words>
  <Application>Microsoft Office PowerPoint</Application>
  <PresentationFormat>Širokoúhlá obrazovka</PresentationFormat>
  <Paragraphs>43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Founders Grotesk Regular</vt:lpstr>
      <vt:lpstr>Work Sans</vt:lpstr>
      <vt:lpstr>Motiv Office</vt:lpstr>
      <vt:lpstr>Hřbitovy a pohřební služby hl. m. Prahy</vt:lpstr>
      <vt:lpstr>Služby HPS </vt:lpstr>
      <vt:lpstr>Přístup k pozůstalým</vt:lpstr>
      <vt:lpstr>Lokalita</vt:lpstr>
      <vt:lpstr>Prostory pro úpravu zemřelých </vt:lpstr>
      <vt:lpstr>Krematorium Strašnice</vt:lpstr>
      <vt:lpstr>Pokoj v pohřebním Atelieru</vt:lpstr>
      <vt:lpstr>Obřadní místa</vt:lpstr>
      <vt:lpstr>          Obřadní síně</vt:lpstr>
      <vt:lpstr>Pohřební Atelier</vt:lpstr>
      <vt:lpstr>Obřad v exteriéru </vt:lpstr>
      <vt:lpstr>  Děkuji za pozornost.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Tereza Vaňáčová</dc:creator>
  <cp:lastModifiedBy>Panocha Michal (MHMP, KUC)</cp:lastModifiedBy>
  <cp:revision>7</cp:revision>
  <dcterms:created xsi:type="dcterms:W3CDTF">2025-05-09T10:49:37Z</dcterms:created>
  <dcterms:modified xsi:type="dcterms:W3CDTF">2025-05-20T14:06:25Z</dcterms:modified>
</cp:coreProperties>
</file>