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sldIdLst>
    <p:sldId id="256" r:id="rId2"/>
    <p:sldId id="292" r:id="rId3"/>
    <p:sldId id="257" r:id="rId4"/>
    <p:sldId id="291" r:id="rId5"/>
    <p:sldId id="275" r:id="rId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A283C"/>
    <a:srgbClr val="00B331"/>
    <a:srgbClr val="0056BC"/>
    <a:srgbClr val="E90C24"/>
    <a:srgbClr val="FF9700"/>
    <a:srgbClr val="FF0000"/>
    <a:srgbClr val="FFC000"/>
    <a:srgbClr val="C00000"/>
    <a:srgbClr val="005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54" autoAdjust="0"/>
  </p:normalViewPr>
  <p:slideViewPr>
    <p:cSldViewPr snapToGrid="0" showGuides="1">
      <p:cViewPr varScale="1">
        <p:scale>
          <a:sx n="85" d="100"/>
          <a:sy n="85" d="100"/>
        </p:scale>
        <p:origin x="4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179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8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ha_tit_s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/>
          <a:stretch/>
        </p:blipFill>
        <p:spPr>
          <a:xfrm>
            <a:off x="0" y="0"/>
            <a:ext cx="69596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ha.eu/jnp/cz/o_meste/finance/dotace_a_granty/mestske_granty/narodnostni_mensiny/dotace_2022_jednolete_financovan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74398" y="654454"/>
            <a:ext cx="6484314" cy="75711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bg2"/>
                </a:solidFill>
              </a:rPr>
              <a:t>Program podpory aktivit národnostních menšin na území </a:t>
            </a:r>
            <a:br>
              <a:rPr lang="cs-CZ" sz="3200" dirty="0" smtClean="0">
                <a:solidFill>
                  <a:schemeClr val="bg2"/>
                </a:solidFill>
              </a:rPr>
            </a:br>
            <a:r>
              <a:rPr lang="cs-CZ" sz="3200" dirty="0" smtClean="0">
                <a:solidFill>
                  <a:schemeClr val="bg2"/>
                </a:solidFill>
              </a:rPr>
              <a:t>hl. m. Prahy pro rok 2022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74398" y="1638699"/>
            <a:ext cx="6088185" cy="8326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endParaRPr lang="cs-CZ" dirty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Aktuální informace k dotačnímu programu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/>
              <a:t>Hlavní město Praha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/>
              <a:t>Magistrát hlavního města Prahy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dirty="0" smtClean="0"/>
              <a:t>Odbor kultury a cestovního ruchu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dirty="0" smtClean="0"/>
              <a:t>Oddělení národnostních menšin a cizinců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4398" y="150326"/>
            <a:ext cx="5924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Příloha č. 1 Zápisu ze 14. jednání Výboru NM ZHMP 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266" y="402641"/>
            <a:ext cx="6087600" cy="567890"/>
          </a:xfrm>
        </p:spPr>
        <p:txBody>
          <a:bodyPr/>
          <a:lstStyle/>
          <a:p>
            <a:pPr algn="ctr"/>
            <a:r>
              <a:rPr lang="cs-CZ" dirty="0"/>
              <a:t>Aktuální informace k dotačnímu programu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41867" y="1152436"/>
            <a:ext cx="481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Hypertextový odkaz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01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547" y="191747"/>
            <a:ext cx="8373934" cy="1248729"/>
          </a:xfrm>
        </p:spPr>
        <p:txBody>
          <a:bodyPr>
            <a:noAutofit/>
          </a:bodyPr>
          <a:lstStyle/>
          <a:p>
            <a:r>
              <a:rPr lang="cs-CZ" sz="2400" dirty="0"/>
              <a:t>Změny v dotačním programu </a:t>
            </a:r>
            <a:r>
              <a:rPr lang="cs-CZ" sz="2400" dirty="0" smtClean="0"/>
              <a:t>na základě připomínkového řízení předložené Radě HMP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547" y="1672606"/>
            <a:ext cx="8373934" cy="4788618"/>
          </a:xfrm>
        </p:spPr>
        <p:txBody>
          <a:bodyPr/>
          <a:lstStyle/>
          <a:p>
            <a:pPr marL="0" indent="0">
              <a:buNone/>
            </a:pPr>
            <a:r>
              <a:rPr lang="cs-CZ" sz="1400" u="sng" dirty="0" smtClean="0"/>
              <a:t>Podmínky dotačního programu: </a:t>
            </a:r>
          </a:p>
          <a:p>
            <a:pPr marL="355600" indent="-177800" algn="just">
              <a:buFont typeface="Arial" panose="020B0604020202020204" pitchFamily="34" charset="0"/>
              <a:buChar char="•"/>
            </a:pPr>
            <a:r>
              <a:rPr lang="cs-CZ" sz="1200" dirty="0"/>
              <a:t>Každá Žádost smí obsahovat pouze 1 Projekt</a:t>
            </a:r>
            <a:r>
              <a:rPr lang="cs-CZ" sz="1200" dirty="0" smtClean="0"/>
              <a:t>,</a:t>
            </a:r>
          </a:p>
          <a:p>
            <a:pPr marL="355600" indent="-177800" algn="just">
              <a:buFont typeface="Arial" panose="020B0604020202020204" pitchFamily="34" charset="0"/>
              <a:buChar char="•"/>
            </a:pPr>
            <a:r>
              <a:rPr lang="cs-CZ" sz="1200" dirty="0"/>
              <a:t>V případě, že Žadatel podá Žádost v nesprávném Programu (např. Program podpory aktivit integrace cizinců na území hl. m. Prahy pro rok 2022), Odbor MHMP Žádost nemůže zařadit pod správný </a:t>
            </a:r>
            <a:r>
              <a:rPr lang="cs-CZ" sz="1200" dirty="0" smtClean="0"/>
              <a:t>Program</a:t>
            </a:r>
          </a:p>
          <a:p>
            <a:pPr marL="17780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400" u="sng" dirty="0"/>
              <a:t>v</a:t>
            </a:r>
            <a:r>
              <a:rPr lang="cs-CZ" sz="1400" u="sng" dirty="0" smtClean="0"/>
              <a:t>zor - Veřejnoprávní smlouva o poskytnutí jednoleté neinvestiční programové dotace: </a:t>
            </a:r>
          </a:p>
          <a:p>
            <a:pPr marL="177800" indent="177800" algn="just">
              <a:buFont typeface="Arial" panose="020B0604020202020204" pitchFamily="34" charset="0"/>
              <a:buChar char="•"/>
            </a:pPr>
            <a:r>
              <a:rPr lang="cs-CZ" sz="1200" dirty="0" smtClean="0"/>
              <a:t>V případě </a:t>
            </a:r>
            <a:r>
              <a:rPr lang="cs-CZ" sz="1200" dirty="0"/>
              <a:t>nedoručení finančního vypořádání Dotace na vyplněném formuláři „Finanční vypořádání dotace“ společně se  </a:t>
            </a:r>
            <a:r>
              <a:rPr lang="cs-CZ" sz="1200" dirty="0" smtClean="0"/>
              <a:t>     zprávou </a:t>
            </a:r>
            <a:r>
              <a:rPr lang="cs-CZ" sz="1200" dirty="0"/>
              <a:t>o realizaci Účelu ve stanovené lhůtě – odvod ve výši 0,01% Dotace za každý započatý den prodlení s předáním dokumentu až do doby jeho doručení sjednaným způsobem; to platí i pro případy, kdy dokumenty nebudou předány řádně, tj. nebudou obsahovat požadované náležitosti nebo budou obsahovat nesrovnalosti, prodlení je ukončeno dnem dodání řádných dokumentů</a:t>
            </a:r>
            <a:r>
              <a:rPr lang="cs-CZ" sz="1200" dirty="0" smtClean="0"/>
              <a:t>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Změny v dotačním programu na základě připomínkového řízení předložené Radě HMP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838425"/>
            <a:ext cx="8373934" cy="4757108"/>
          </a:xfrm>
        </p:spPr>
        <p:txBody>
          <a:bodyPr/>
          <a:lstStyle/>
          <a:p>
            <a:pPr marL="0" lvl="0" indent="0">
              <a:buNone/>
            </a:pPr>
            <a:r>
              <a:rPr lang="cs-CZ" sz="1400" u="sng" dirty="0">
                <a:solidFill>
                  <a:srgbClr val="000000"/>
                </a:solidFill>
              </a:rPr>
              <a:t>v</a:t>
            </a:r>
            <a:r>
              <a:rPr lang="cs-CZ" sz="1400" u="sng" dirty="0" smtClean="0">
                <a:solidFill>
                  <a:srgbClr val="000000"/>
                </a:solidFill>
              </a:rPr>
              <a:t>zor - Veřejnoprávní </a:t>
            </a:r>
            <a:r>
              <a:rPr lang="cs-CZ" sz="1400" u="sng" dirty="0">
                <a:solidFill>
                  <a:srgbClr val="000000"/>
                </a:solidFill>
              </a:rPr>
              <a:t>smlouva o poskytnutí jednoleté neinvestiční programové dotace: </a:t>
            </a:r>
            <a:endParaRPr lang="cs-CZ" sz="1200" dirty="0" smtClean="0"/>
          </a:p>
          <a:p>
            <a:pPr marL="449263" indent="-271463" algn="just">
              <a:buFont typeface="Arial" panose="020B0604020202020204" pitchFamily="34" charset="0"/>
              <a:buChar char="•"/>
            </a:pPr>
            <a:r>
              <a:rPr lang="cs-CZ" sz="1150" dirty="0" smtClean="0"/>
              <a:t>Je-li Příjemce právnická osoba a v době účinnosti této smlouvy dojde k její přeměně nebo zrušení s likvidací ve smyslu § 10a odst. 5 písm. k) zákona o rozpočtových pravidlech územních rozpočtů, je Příjemce povinen:         </a:t>
            </a:r>
          </a:p>
          <a:p>
            <a:pPr marL="541338" indent="263525" algn="just">
              <a:buFont typeface="Wingdings" panose="05000000000000000000" pitchFamily="2" charset="2"/>
              <a:buChar char="v"/>
            </a:pPr>
            <a:r>
              <a:rPr lang="cs-CZ" sz="1100" dirty="0" smtClean="0"/>
              <a:t>v </a:t>
            </a:r>
            <a:r>
              <a:rPr lang="cs-CZ" sz="1100" dirty="0"/>
              <a:t>případě přeměny Poskytovatele písemně informovat o chystané přeměně právnické osoby a poskytnout mu veškerou související právní i ekonomickou dokumentaci a na vyžádání Poskytovatele doplnit jím požadované další informace vztahující se k chystané přeměně. Pokud by v důsledku zamýšlené přeměny mělo dojít k zániku Příjemce nebo by Příjemce nebyl v souladu s platnými právními předpisy oprávněn realizovat Účel dle Smlouvy, pak je Příjemce povinen před učiněním právně závazného jednání vedoucího k takové přeměně právnické osoby ukončit čerpání dotace a vrátit nevyčerpanou část dotace Poskytovateli.     </a:t>
            </a:r>
            <a:endParaRPr lang="cs-CZ" sz="1100" dirty="0" smtClean="0"/>
          </a:p>
          <a:p>
            <a:pPr marL="541338" indent="263525" algn="just">
              <a:buFont typeface="Wingdings" panose="05000000000000000000" pitchFamily="2" charset="2"/>
              <a:buChar char="v"/>
            </a:pPr>
            <a:r>
              <a:rPr lang="cs-CZ" sz="1100" dirty="0" smtClean="0"/>
              <a:t>v </a:t>
            </a:r>
            <a:r>
              <a:rPr lang="cs-CZ" sz="1100" dirty="0"/>
              <a:t>případě likvidace informovat Poskytovatele nejpozději 5 dní před tím, než dojde k jeho zrušení s likvidací, nejedná-li se o rozhodnutí soudu, o chystaném zrušení s likvidací a v takovém případě je povinen ukončit okamžitě čerpání dotace poskytnutého dle této smlouvy vrátit nevyčerpanou část dotace ještě </a:t>
            </a:r>
            <a:r>
              <a:rPr lang="cs-CZ" sz="1100" dirty="0" smtClean="0"/>
              <a:t>před rozhodnutím </a:t>
            </a:r>
            <a:r>
              <a:rPr lang="cs-CZ" sz="1100" dirty="0"/>
              <a:t>o zrušení s likvidací </a:t>
            </a:r>
          </a:p>
          <a:p>
            <a:pPr marL="541338" indent="0" algn="just">
              <a:buNone/>
            </a:pPr>
            <a:r>
              <a:rPr lang="cs-CZ" sz="1100" dirty="0" smtClean="0"/>
              <a:t>Poskytovateli</a:t>
            </a:r>
            <a:r>
              <a:rPr lang="cs-CZ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736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8875" y="3190875"/>
            <a:ext cx="6086475" cy="54665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ha červená_PPT_positive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Praha červená_PPT_positive</Template>
  <TotalTime>1522</TotalTime>
  <Words>407</Words>
  <Application>Microsoft Office PowerPoint</Application>
  <PresentationFormat>Předvádění na obrazovce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Wingdings</vt:lpstr>
      <vt:lpstr>Praha červená_PPT_positive</vt:lpstr>
      <vt:lpstr>Program podpory aktivit národnostních menšin na území  hl. m. Prahy pro rok 2022</vt:lpstr>
      <vt:lpstr>Prezentace aplikace PowerPoint</vt:lpstr>
      <vt:lpstr>Změny v dotačním programu na základě připomínkového řízení předložené Radě HMP </vt:lpstr>
      <vt:lpstr>Změny v dotačním programu na základě připomínkového řízení předložené Radě HMP </vt:lpstr>
      <vt:lpstr>Děkuji za pozornost</vt:lpstr>
    </vt:vector>
  </TitlesOfParts>
  <Company>MHMP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seminář</dc:title>
  <dc:creator>Janoušek Jan (MHMP, RED)</dc:creator>
  <cp:lastModifiedBy>Panocha Michal (MHMP, KUC)</cp:lastModifiedBy>
  <cp:revision>130</cp:revision>
  <cp:lastPrinted>2021-06-15T11:16:53Z</cp:lastPrinted>
  <dcterms:created xsi:type="dcterms:W3CDTF">2019-09-06T11:34:02Z</dcterms:created>
  <dcterms:modified xsi:type="dcterms:W3CDTF">2021-09-24T09:26:53Z</dcterms:modified>
</cp:coreProperties>
</file>