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2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299" y="1774654"/>
            <a:ext cx="479996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60001" y="6228003"/>
            <a:ext cx="925715" cy="9257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6300" y="226655"/>
            <a:ext cx="7574915" cy="604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6300" y="6990295"/>
            <a:ext cx="38303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31F20"/>
                </a:solidFill>
                <a:latin typeface="Myriad Pro"/>
                <a:cs typeface="Myriad Pro"/>
              </a:defRPr>
            </a:lvl1pPr>
          </a:lstStyle>
          <a:p>
            <a:pPr marL="12700">
              <a:spcBef>
                <a:spcPts val="85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cs-CZ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4299" y="1774654"/>
            <a:ext cx="5194401" cy="171328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459"/>
              </a:spcBef>
            </a:pPr>
            <a:r>
              <a:rPr dirty="0"/>
              <a:t>Výsledky</a:t>
            </a:r>
            <a:r>
              <a:rPr spc="-114" dirty="0"/>
              <a:t> </a:t>
            </a:r>
            <a:r>
              <a:rPr spc="-10" dirty="0"/>
              <a:t>hospodaření </a:t>
            </a:r>
            <a:r>
              <a:rPr dirty="0"/>
              <a:t>vlastního</a:t>
            </a:r>
            <a:r>
              <a:rPr spc="-25" dirty="0"/>
              <a:t> </a:t>
            </a:r>
            <a:r>
              <a:rPr dirty="0"/>
              <a:t>hl.</a:t>
            </a:r>
            <a:r>
              <a:rPr spc="-10" dirty="0"/>
              <a:t> </a:t>
            </a:r>
            <a:r>
              <a:rPr dirty="0"/>
              <a:t>m.</a:t>
            </a:r>
            <a:r>
              <a:rPr spc="-10" dirty="0"/>
              <a:t> Prahy </a:t>
            </a:r>
            <a:r>
              <a:rPr dirty="0"/>
              <a:t>za</a:t>
            </a:r>
            <a:r>
              <a:rPr spc="-20" dirty="0"/>
              <a:t> </a:t>
            </a:r>
            <a:r>
              <a:rPr dirty="0"/>
              <a:t>rok</a:t>
            </a:r>
            <a:r>
              <a:rPr spc="-15" dirty="0"/>
              <a:t> </a:t>
            </a:r>
            <a:r>
              <a:rPr spc="-20" dirty="0"/>
              <a:t>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122" y="4078655"/>
            <a:ext cx="282737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6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298" y="6585548"/>
            <a:ext cx="17654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</a:t>
            </a:r>
            <a:r>
              <a:rPr sz="12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sz="1200" b="1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Kovářík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radní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z="12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6999" y="3873605"/>
            <a:ext cx="2386965" cy="0"/>
          </a:xfrm>
          <a:custGeom>
            <a:avLst/>
            <a:gdLst/>
            <a:ahLst/>
            <a:cxnLst/>
            <a:rect l="l" t="t" r="r" b="b"/>
            <a:pathLst>
              <a:path w="2386965">
                <a:moveTo>
                  <a:pt x="0" y="0"/>
                </a:moveTo>
                <a:lnTo>
                  <a:pt x="2386799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623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8022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Rozšíření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Strakonické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ulice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komunikací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20623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A9E09D74-5C47-B604-143A-818B6B4AD139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6B5B5D7E-BF57-34B6-FD40-C3D333A5D53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2371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 Balabenka Štěrboholská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radiála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5790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9EC1F0A0-286D-3EE2-73B5-827276619CC4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B98ABE1B-40D3-2D87-6966-1C8A1F9BE9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60509"/>
              </p:ext>
            </p:extLst>
          </p:nvPr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4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4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 marL="11322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Areál</a:t>
                      </a:r>
                      <a:r>
                        <a:rPr sz="2200" b="1" spc="-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Výstaviště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264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110613DE-BD19-A3E0-9153-8A5477E8626E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F58996B-CF9C-5CB5-9703-8BE8F37B22F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499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1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97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7711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Nákup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bioplynové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stanice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Pražské</a:t>
                      </a:r>
                      <a:r>
                        <a:rPr sz="1400" spc="-3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služby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207499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F0809879-4A00-502B-106D-6BB4F28B2674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3C28E6D9-CF5A-6DBB-D1BA-714D6F42D2D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3158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Revitalizace</a:t>
                      </a:r>
                      <a:r>
                        <a:rPr sz="2200" b="1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Václavského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náměstí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5696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BF64582C-2363-7B1B-0E56-038F89E86F2D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85D0D1FF-ED42-A0C5-CAAA-1D9BF9577A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0891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Kompenz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opatření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Pražský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okruh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4172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BD6AEF7F-695C-BBAD-5D0A-DF1DEB12BE58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29D6ED77-8E90-C287-0768-B1D2DCE6CD0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91211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Lávka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Holešovice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Karlín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883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60E7678E-4D83-C5EC-2E09-DE6893E90D4F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ECC8CF54-AEF5-27F6-7177-8C80734681A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4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9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9114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Pořízení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elektrobusů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88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Prahy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8076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4EF66A8E-874A-780C-CB76-04C116B65247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E4216121-5345-5EBA-B632-C005453A68D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39204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Bezpečnostní přeliv</a:t>
                      </a:r>
                      <a:r>
                        <a:rPr sz="2200" b="1" spc="-8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Hostivař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883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DFB00598-B321-2BA9-DC9F-7CDBA5494924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B77A9810-AEBC-1584-1898-92BFB5346FB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7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49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05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1240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Clam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Gallasova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paláce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služeb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9600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EBBC03A4-D0E6-AD88-EF43-E317FFE069AA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58D15DD3-E260-2D0F-4C0F-51257108D82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20345"/>
              </p:ext>
            </p:extLst>
          </p:nvPr>
        </p:nvGraphicFramePr>
        <p:xfrm>
          <a:off x="783001" y="1332001"/>
          <a:ext cx="9189084" cy="3467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9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75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Investice</a:t>
                      </a:r>
                      <a:r>
                        <a:rPr sz="3000" b="1" spc="-5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vlastního</a:t>
                      </a:r>
                      <a:r>
                        <a:rPr sz="30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hl.</a:t>
                      </a:r>
                      <a:r>
                        <a:rPr sz="30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sz="30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Prahy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R="3270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skutečnost</a:t>
                      </a:r>
                      <a:r>
                        <a:rPr sz="30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0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  <a:r>
                        <a:rPr sz="30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30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6692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30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schvál</a:t>
                      </a:r>
                      <a:r>
                        <a:rPr sz="3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30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rozpočtu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0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83,8 </a:t>
                      </a:r>
                      <a:r>
                        <a:rPr sz="30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75247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sz="30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uprav.</a:t>
                      </a:r>
                      <a:r>
                        <a:rPr sz="30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rozpočtu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70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66,9 </a:t>
                      </a:r>
                      <a:r>
                        <a:rPr sz="30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</a:t>
                      </a:r>
                      <a:r>
                        <a:rPr sz="3000" b="1" spc="-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změna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27025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30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r>
                        <a:rPr sz="30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30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30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2065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623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48793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ulice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Florenci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komunikací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182932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180392F4-1249-4C94-035F-8A816FC68D4F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E4AC3B98-8D43-865C-6E9B-F244F384A2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623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38379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r>
                        <a:rPr sz="2200" b="1" spc="-6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Kutnohorské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ulice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komunikací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883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1EF6DCB4-410F-43EF-EB8F-A559F2210EEC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1695DABF-03ED-2C0F-ACCB-4F19ECACF50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78948"/>
              </p:ext>
            </p:extLst>
          </p:nvPr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26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 marL="119570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Bytový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dům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Opatov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2075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6B835648-B3AD-8B1B-9963-FB27B0749A53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A2DB7F6F-7D50-CFCE-1E63-4994ED2E985B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4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73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95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2764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</a:t>
                      </a:r>
                      <a:r>
                        <a:rPr sz="2200" b="1" spc="-1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Výstavba</a:t>
                      </a:r>
                      <a:r>
                        <a:rPr sz="2200" b="1" spc="-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vozovny</a:t>
                      </a:r>
                      <a:r>
                        <a:rPr sz="2200" b="1" spc="-6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Hloubětín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88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Prahy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29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6552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7EA9A8EB-0272-9200-C73D-C316AE58BA40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B0EDEAC8-8CA3-0A60-747D-54BA05957A0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33800"/>
              </p:ext>
            </p:extLst>
          </p:nvPr>
        </p:nvGraphicFramePr>
        <p:xfrm>
          <a:off x="1306499" y="1080008"/>
          <a:ext cx="8079104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naopak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nečerpaných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ÚČOV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Císařském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ostrově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středis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Malovanka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Holešovická</a:t>
                      </a:r>
                      <a:r>
                        <a:rPr sz="1400" spc="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tržnice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Dvorecký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Metropolitní</a:t>
                      </a:r>
                      <a:r>
                        <a:rPr sz="1400" spc="-3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datové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sítě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Základní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</a:t>
                      </a:r>
                      <a:r>
                        <a:rPr sz="1400" spc="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Šeberov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Záchr.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 err="1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žij</a:t>
                      </a:r>
                      <a:r>
                        <a:rPr sz="1400" spc="-20" dirty="0" smtClean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400" spc="-20" dirty="0" smtClean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živočichů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Maniny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PPO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Karlín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Kanalizační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sběrač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4351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Budovy hasičského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sboru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4023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xmlns="" id="{FEB31E64-A345-49E0-C8CE-835FA9A60863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DC77746A-FD32-87E7-A4F1-48F90306B4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0" y="1332001"/>
          <a:ext cx="9189718" cy="433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45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10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Úpravy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investičního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rozpočtu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průběhu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r.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01 - Rozvoj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 02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Městská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04 - Školství, mládež a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cestovní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ruch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Hospodářství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21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71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4351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Vnitřní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0145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–7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xmlns="" id="{EF7C015F-6C96-9F76-E335-4C3727B39929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8301D4D5-CE99-988E-5B16-DA76339AA69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0" y="1332001"/>
          <a:ext cx="9187814" cy="433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3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3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0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Investice</a:t>
                      </a:r>
                      <a:r>
                        <a:rPr sz="2200" b="1" spc="-4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vlastního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hl.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Prahy</a:t>
                      </a:r>
                      <a:r>
                        <a:rPr sz="2200" b="1" spc="-3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meziroční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srovnání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01 - Rozvoj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obce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5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+ 100 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 02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Městská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infrastruktura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64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12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r>
                        <a:rPr sz="14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b="1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+ 93 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04 - Školství, mládež a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332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oblast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82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cestovní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ruch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53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+ 190 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Bezpečnost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64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15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Hospodářství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26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+ 92 </a:t>
                      </a:r>
                      <a:r>
                        <a:rPr sz="1400" b="1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14351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sz="1400" spc="-6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Vnitřní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72210">
                        <a:lnSpc>
                          <a:spcPts val="165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2 </a:t>
                      </a:r>
                      <a:r>
                        <a:rPr sz="1400" spc="-5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xmlns="" id="{BD764031-FA43-B84F-C079-EF27A52DFD8C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xmlns="" id="{3305D9FE-74F1-E426-228D-003B19B8829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499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6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0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 marR="921385" algn="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Metro</a:t>
                      </a:r>
                      <a:r>
                        <a:rPr sz="2200" b="1" spc="-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5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94080" algn="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Dopravní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podnik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hl.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</a:t>
                      </a:r>
                      <a:r>
                        <a:rPr sz="1400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Prahy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5790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5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F4A0CEEA-4D9C-872E-9F53-92A07018E17F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A13B17E2-DC34-24E2-7DB9-8F6144FA43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8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3780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sz="2200" b="1" spc="-1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Výkupy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pozemků,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budov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staveb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05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r>
                        <a:rPr sz="1400" b="1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mld.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7314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8A170228-DAA9-A492-4273-E4744B97DC77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0B1035D4-2878-50D3-5CE4-589AC202DF5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 marL="14433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sz="22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Městský</a:t>
                      </a:r>
                      <a:r>
                        <a:rPr sz="2200" b="1" spc="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mobiliář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502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289" y="3074291"/>
            <a:ext cx="4598434" cy="312842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6153BD8E-24DE-84EE-DF4F-E885D6BA0DA6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C98578A-5AD8-9B02-13B7-15B75346B2E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750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9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7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17995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sz="2200" b="1" spc="-4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Obnova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modernizace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veř.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osvětlení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777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Majetkový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18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88838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6"/>
            <a:ext cx="5700788" cy="33428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B5F1DA06-E71E-D355-3826-2F7934A1461E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79BA6B47-3D00-82A9-7C91-7507850A5C0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6230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3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13868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sz="2200" b="1" spc="-3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Barrandovského</a:t>
                      </a:r>
                      <a:r>
                        <a:rPr sz="2200" b="1" spc="-2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mostu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správa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komunikací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789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417200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91FEA3CA-210D-119D-EA15-F7353CAECC8C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4FD4F553-40FD-94EE-A814-0823D69B8E2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3002" y="1401000"/>
          <a:ext cx="9208133" cy="1062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6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65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4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350">
                <a:tc gridSpan="3">
                  <a:txBody>
                    <a:bodyPr/>
                    <a:lstStyle/>
                    <a:p>
                      <a:pPr marL="213233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Rek.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dostavba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Průmyslového</a:t>
                      </a:r>
                      <a:r>
                        <a:rPr sz="2200" b="1" spc="-15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paláce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46050" marB="0">
                    <a:lnB w="12700">
                      <a:solidFill>
                        <a:srgbClr val="ED1B2E"/>
                      </a:solidFill>
                      <a:prstDash val="solid"/>
                    </a:lnB>
                    <a:solidFill>
                      <a:srgbClr val="ED1B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Investor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49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Investiční</a:t>
                      </a:r>
                      <a:r>
                        <a:rPr sz="1400" spc="-1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odbor</a:t>
                      </a:r>
                      <a:r>
                        <a:rPr sz="1400" spc="-1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Magistrátu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r>
                        <a:rPr sz="1400" b="1" spc="-20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mil.</a:t>
                      </a:r>
                      <a:r>
                        <a:rPr sz="1400" b="1" spc="-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231F2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9060" marB="0">
                    <a:lnT w="12700">
                      <a:solidFill>
                        <a:srgbClr val="ED1B2E"/>
                      </a:solidFill>
                      <a:prstDash val="solid"/>
                    </a:lnT>
                    <a:lnB w="12700">
                      <a:solidFill>
                        <a:srgbClr val="ED1B2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6300" y="226655"/>
            <a:ext cx="9208133" cy="604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Top</a:t>
            </a:r>
            <a:r>
              <a:rPr spc="-70" dirty="0"/>
              <a:t> </a:t>
            </a:r>
            <a:r>
              <a:rPr dirty="0"/>
              <a:t>20</a:t>
            </a:r>
            <a:r>
              <a:rPr spc="-70" dirty="0"/>
              <a:t> </a:t>
            </a:r>
            <a:r>
              <a:rPr dirty="0"/>
              <a:t>investic</a:t>
            </a:r>
            <a:r>
              <a:rPr spc="-70" dirty="0"/>
              <a:t> </a:t>
            </a:r>
            <a:r>
              <a:rPr dirty="0"/>
              <a:t>vl.</a:t>
            </a:r>
            <a:r>
              <a:rPr spc="-70" dirty="0"/>
              <a:t> </a:t>
            </a:r>
            <a:r>
              <a:rPr dirty="0"/>
              <a:t>hl.</a:t>
            </a:r>
            <a:r>
              <a:rPr spc="-70" dirty="0"/>
              <a:t> </a:t>
            </a:r>
            <a:r>
              <a:rPr dirty="0"/>
              <a:t>m.</a:t>
            </a:r>
            <a:r>
              <a:rPr spc="-70" dirty="0"/>
              <a:t> </a:t>
            </a:r>
            <a:r>
              <a:rPr dirty="0"/>
              <a:t>Prahy</a:t>
            </a:r>
            <a:r>
              <a:rPr spc="-70" dirty="0"/>
              <a:t> </a:t>
            </a:r>
            <a:r>
              <a:rPr spc="-20" dirty="0"/>
              <a:t>2022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10" y="2973374"/>
            <a:ext cx="5700782" cy="3342868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xmlns="" id="{7C0DECB9-95F6-0696-8858-3BD2359E8393}"/>
              </a:ext>
            </a:extLst>
          </p:cNvPr>
          <p:cNvSpPr/>
          <p:nvPr/>
        </p:nvSpPr>
        <p:spPr>
          <a:xfrm flipV="1">
            <a:off x="819000" y="6786336"/>
            <a:ext cx="4146700" cy="45719"/>
          </a:xfrm>
          <a:custGeom>
            <a:avLst/>
            <a:gdLst/>
            <a:ahLst/>
            <a:cxnLst/>
            <a:rect l="l" t="t" r="r" b="b"/>
            <a:pathLst>
              <a:path w="3852545">
                <a:moveTo>
                  <a:pt x="0" y="0"/>
                </a:moveTo>
                <a:lnTo>
                  <a:pt x="3851998" y="0"/>
                </a:lnTo>
              </a:path>
            </a:pathLst>
          </a:custGeom>
          <a:ln w="38100">
            <a:solidFill>
              <a:srgbClr val="ED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832D6A40-1C29-47B3-D797-C9F8D41B026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06300" y="6990295"/>
            <a:ext cx="4159400" cy="19556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hospodaření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vlastního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hl.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1176</Words>
  <Application>Microsoft Office PowerPoint</Application>
  <PresentationFormat>Vlastní</PresentationFormat>
  <Paragraphs>215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Myriad Pro</vt:lpstr>
      <vt:lpstr>Times New Roman</vt:lpstr>
      <vt:lpstr>Office Theme</vt:lpstr>
      <vt:lpstr>Výsledky hospodaření vlastního hl. m. Prahy za rok 2022</vt:lpstr>
      <vt:lpstr>Prezentace aplikace PowerPoint</vt:lpstr>
      <vt:lpstr>Prezentace aplikace PowerPoint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Top 20 investic vl. hl. m. Prahy 2022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A4_hospodareni.indd</dc:title>
  <dc:creator>Vitezslav Mares</dc:creator>
  <cp:lastModifiedBy>Berková Jana (MHMP)</cp:lastModifiedBy>
  <cp:revision>4</cp:revision>
  <dcterms:created xsi:type="dcterms:W3CDTF">2023-04-14T10:43:54Z</dcterms:created>
  <dcterms:modified xsi:type="dcterms:W3CDTF">2023-04-14T14:03:25Z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Adobe InDesign 18.2 (Windows)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2023-04-14T00:00:00Z</vt:filetime>
  </property>
  <property fmtid="{D5CDD505-2E9C-101B-9397-08002B2CF9AE}" pid="7" name="Producer">
    <vt:lpwstr>Adobe PDF Library 17.0</vt:lpwstr>
  </property>
</Properties>
</file>