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718" r:id="rId1"/>
  </p:sldMasterIdLst>
  <p:notesMasterIdLst>
    <p:notesMasterId r:id="rId24"/>
  </p:notesMasterIdLst>
  <p:handoutMasterIdLst>
    <p:handoutMasterId r:id="rId25"/>
  </p:handoutMasterIdLst>
  <p:sldIdLst>
    <p:sldId id="283" r:id="rId2"/>
    <p:sldId id="312" r:id="rId3"/>
    <p:sldId id="307" r:id="rId4"/>
    <p:sldId id="361" r:id="rId5"/>
    <p:sldId id="329" r:id="rId6"/>
    <p:sldId id="330" r:id="rId7"/>
    <p:sldId id="333" r:id="rId8"/>
    <p:sldId id="346" r:id="rId9"/>
    <p:sldId id="349" r:id="rId10"/>
    <p:sldId id="360" r:id="rId11"/>
    <p:sldId id="362" r:id="rId12"/>
    <p:sldId id="344" r:id="rId13"/>
    <p:sldId id="350" r:id="rId14"/>
    <p:sldId id="364" r:id="rId15"/>
    <p:sldId id="365" r:id="rId16"/>
    <p:sldId id="366" r:id="rId17"/>
    <p:sldId id="367" r:id="rId18"/>
    <p:sldId id="345" r:id="rId19"/>
    <p:sldId id="369" r:id="rId20"/>
    <p:sldId id="368" r:id="rId21"/>
    <p:sldId id="370" r:id="rId22"/>
    <p:sldId id="280" r:id="rId23"/>
  </p:sldIdLst>
  <p:sldSz cx="8961438" cy="6721475"/>
  <p:notesSz cx="6797675" cy="987425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7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CC"/>
    <a:srgbClr val="808080"/>
    <a:srgbClr val="91AFFF"/>
    <a:srgbClr val="002960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62" autoAdjust="0"/>
  </p:normalViewPr>
  <p:slideViewPr>
    <p:cSldViewPr snapToGrid="0" snapToObjects="1">
      <p:cViewPr varScale="1">
        <p:scale>
          <a:sx n="116" d="100"/>
          <a:sy n="116" d="100"/>
        </p:scale>
        <p:origin x="-1488" y="-96"/>
      </p:cViewPr>
      <p:guideLst>
        <p:guide orient="horz" pos="2117"/>
        <p:guide pos="2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pid\DFSRoot\USER\Skupiny\OPL\Preference\_VJP\buspruhy_prehled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288747134456296E-2"/>
          <c:y val="4.9743274332908455E-2"/>
          <c:w val="0.9354834228962835"/>
          <c:h val="0.77890741916604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Data!$B$2</c:f>
              <c:strCache>
                <c:ptCount val="1"/>
                <c:pt idx="0">
                  <c:v>počet SSZ na tramvajové síti celkem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7749123082517706E-3"/>
                  <c:y val="-1.68359986281264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spPr>
                <a:solidFill>
                  <a:schemeClr val="bg1"/>
                </a:solidFill>
                <a:ln w="24548">
                  <a:noFill/>
                </a:ln>
              </c:spPr>
              <c:txPr>
                <a:bodyPr rot="0" vert="horz" anchor="t" anchorCtr="0"/>
                <a:lstStyle/>
                <a:p>
                  <a:pPr>
                    <a:defRPr sz="900" b="1" i="0" u="none" strike="noStrike" baseline="0">
                      <a:solidFill>
                        <a:sysClr val="windowText" lastClr="000000"/>
                      </a:solidFill>
                      <a:latin typeface="Calibri" pitchFamily="34" charset="0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8.817203405245614E-3"/>
                </c:manualLayout>
              </c:layout>
              <c:spPr>
                <a:solidFill>
                  <a:schemeClr val="bg1"/>
                </a:solidFill>
                <a:ln w="24548">
                  <a:noFill/>
                </a:ln>
              </c:spPr>
              <c:txPr>
                <a:bodyPr rot="0" vert="horz" anchor="t" anchorCtr="0"/>
                <a:lstStyle/>
                <a:p>
                  <a:pPr>
                    <a:defRPr sz="900" b="1" i="0" u="none" strike="noStrike" baseline="0">
                      <a:solidFill>
                        <a:sysClr val="windowText" lastClr="000000"/>
                      </a:solidFill>
                      <a:latin typeface="Calibri" pitchFamily="34" charset="0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2148394241417496E-3"/>
                  <c:y val="1.2698412698412698E-2"/>
                </c:manualLayout>
              </c:layout>
              <c:spPr>
                <a:solidFill>
                  <a:sysClr val="window" lastClr="FFFFFF"/>
                </a:solidFill>
                <a:ln w="21632">
                  <a:noFill/>
                </a:ln>
              </c:spPr>
              <c:txPr>
                <a:bodyPr rot="0" vert="horz" anchor="t" anchorCtr="0"/>
                <a:lstStyle/>
                <a:p>
                  <a:pPr>
                    <a:defRPr sz="900" b="1" i="0" u="none" strike="noStrike" baseline="0">
                      <a:solidFill>
                        <a:sysClr val="windowText" lastClr="000000"/>
                      </a:solidFill>
                      <a:latin typeface="Calibri" pitchFamily="34" charset="0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spPr>
                <a:solidFill>
                  <a:sysClr val="window" lastClr="FFFFFF"/>
                </a:solidFill>
                <a:ln w="21632">
                  <a:noFill/>
                </a:ln>
              </c:spPr>
              <c:txPr>
                <a:bodyPr rot="0" vert="horz" anchor="t" anchorCtr="0"/>
                <a:lstStyle/>
                <a:p>
                  <a:pPr>
                    <a:defRPr sz="900" b="1" i="0" u="none" strike="noStrike" baseline="0">
                      <a:solidFill>
                        <a:sysClr val="windowText" lastClr="000000"/>
                      </a:solidFill>
                      <a:latin typeface="Calibri" pitchFamily="34" charset="0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spPr>
                <a:solidFill>
                  <a:sysClr val="window" lastClr="FFFFFF"/>
                </a:solidFill>
                <a:ln w="21632">
                  <a:noFill/>
                </a:ln>
              </c:spPr>
              <c:txPr>
                <a:bodyPr rot="0" vert="horz" anchor="t" anchorCtr="0"/>
                <a:lstStyle/>
                <a:p>
                  <a:pPr>
                    <a:defRPr sz="900" b="1" i="0" u="none" strike="noStrike" baseline="0">
                      <a:solidFill>
                        <a:sysClr val="windowText" lastClr="000000"/>
                      </a:solidFill>
                      <a:latin typeface="Calibri" pitchFamily="34" charset="0"/>
                      <a:ea typeface="Arial"/>
                      <a:cs typeface="Arial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32">
                <a:noFill/>
              </a:ln>
            </c:spPr>
            <c:txPr>
              <a:bodyPr rot="0" vert="horz" anchor="t" anchorCtr="0"/>
              <a:lstStyle/>
              <a:p>
                <a:pPr>
                  <a:defRPr sz="900" b="1" i="0" u="none" strike="noStrike" baseline="0">
                    <a:solidFill>
                      <a:sysClr val="windowText" lastClr="000000"/>
                    </a:solidFill>
                    <a:latin typeface="Calibri" pitchFamily="34" charset="0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Data!$A$3:$A$28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Data!$B$3:$B$28</c:f>
              <c:numCache>
                <c:formatCode>General</c:formatCode>
                <c:ptCount val="26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183</c:v>
                </c:pt>
                <c:pt idx="4">
                  <c:v>183</c:v>
                </c:pt>
                <c:pt idx="5">
                  <c:v>186</c:v>
                </c:pt>
                <c:pt idx="6">
                  <c:v>186</c:v>
                </c:pt>
                <c:pt idx="7">
                  <c:v>187</c:v>
                </c:pt>
                <c:pt idx="8">
                  <c:v>189</c:v>
                </c:pt>
                <c:pt idx="9">
                  <c:v>187</c:v>
                </c:pt>
                <c:pt idx="10">
                  <c:v>188</c:v>
                </c:pt>
                <c:pt idx="11">
                  <c:v>190</c:v>
                </c:pt>
                <c:pt idx="12">
                  <c:v>193</c:v>
                </c:pt>
                <c:pt idx="13">
                  <c:v>197</c:v>
                </c:pt>
                <c:pt idx="14">
                  <c:v>200</c:v>
                </c:pt>
                <c:pt idx="15">
                  <c:v>199</c:v>
                </c:pt>
                <c:pt idx="16">
                  <c:v>202</c:v>
                </c:pt>
                <c:pt idx="17">
                  <c:v>208</c:v>
                </c:pt>
                <c:pt idx="18">
                  <c:v>213</c:v>
                </c:pt>
                <c:pt idx="19">
                  <c:v>217</c:v>
                </c:pt>
                <c:pt idx="20">
                  <c:v>228</c:v>
                </c:pt>
                <c:pt idx="21">
                  <c:v>233</c:v>
                </c:pt>
                <c:pt idx="22">
                  <c:v>238</c:v>
                </c:pt>
                <c:pt idx="23">
                  <c:v>243</c:v>
                </c:pt>
                <c:pt idx="24">
                  <c:v>246</c:v>
                </c:pt>
                <c:pt idx="25">
                  <c:v>248</c:v>
                </c:pt>
              </c:numCache>
            </c:numRef>
          </c:val>
        </c:ser>
        <c:ser>
          <c:idx val="1"/>
          <c:order val="1"/>
          <c:tx>
            <c:strRef>
              <c:f>Data!$C$2</c:f>
              <c:strCache>
                <c:ptCount val="1"/>
                <c:pt idx="0">
                  <c:v>z toho SSZ s preferencí tramvají</c:v>
                </c:pt>
              </c:strCache>
            </c:strRef>
          </c:tx>
          <c:spPr>
            <a:solidFill>
              <a:srgbClr val="FF8080"/>
            </a:solidFill>
            <a:ln w="3069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1632">
                <a:noFill/>
              </a:ln>
            </c:spPr>
            <c:txPr>
              <a:bodyPr rot="-5400000" vert="horz" anchor="b" anchorCtr="0"/>
              <a:lstStyle/>
              <a:p>
                <a:pPr algn="ctr">
                  <a:defRPr sz="900" b="1" i="0" u="none" strike="noStrike" baseline="0">
                    <a:solidFill>
                      <a:sysClr val="windowText" lastClr="000000"/>
                    </a:solidFill>
                    <a:latin typeface="Calibri" pitchFamily="34" charset="0"/>
                    <a:ea typeface="Arial CE"/>
                    <a:cs typeface="Arial CE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Data!$A$3:$A$28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Data!$C$3:$C$28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11</c:v>
                </c:pt>
                <c:pt idx="5">
                  <c:v>20</c:v>
                </c:pt>
                <c:pt idx="6">
                  <c:v>31</c:v>
                </c:pt>
                <c:pt idx="7">
                  <c:v>39</c:v>
                </c:pt>
                <c:pt idx="8">
                  <c:v>51</c:v>
                </c:pt>
                <c:pt idx="9">
                  <c:v>57</c:v>
                </c:pt>
                <c:pt idx="10">
                  <c:v>59</c:v>
                </c:pt>
                <c:pt idx="11">
                  <c:v>60</c:v>
                </c:pt>
                <c:pt idx="12">
                  <c:v>60</c:v>
                </c:pt>
                <c:pt idx="13">
                  <c:v>75</c:v>
                </c:pt>
                <c:pt idx="14">
                  <c:v>82</c:v>
                </c:pt>
                <c:pt idx="15">
                  <c:v>94</c:v>
                </c:pt>
                <c:pt idx="16">
                  <c:v>101</c:v>
                </c:pt>
                <c:pt idx="17">
                  <c:v>109</c:v>
                </c:pt>
                <c:pt idx="18">
                  <c:v>121</c:v>
                </c:pt>
                <c:pt idx="19">
                  <c:v>133</c:v>
                </c:pt>
                <c:pt idx="20">
                  <c:v>145</c:v>
                </c:pt>
                <c:pt idx="21">
                  <c:v>158</c:v>
                </c:pt>
                <c:pt idx="22">
                  <c:v>164</c:v>
                </c:pt>
                <c:pt idx="23">
                  <c:v>174</c:v>
                </c:pt>
                <c:pt idx="24">
                  <c:v>184</c:v>
                </c:pt>
                <c:pt idx="25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92446080"/>
        <c:axId val="92144768"/>
      </c:barChart>
      <c:catAx>
        <c:axId val="9244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069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ysClr val="windowText" lastClr="000000"/>
                </a:solidFill>
                <a:latin typeface="Calibri" pitchFamily="34" charset="0"/>
                <a:ea typeface="Arial Narrow"/>
                <a:cs typeface="Arial Narrow"/>
              </a:defRPr>
            </a:pPr>
            <a:endParaRPr lang="cs-CZ"/>
          </a:p>
        </c:txPr>
        <c:crossAx val="92144768"/>
        <c:crosses val="autoZero"/>
        <c:auto val="1"/>
        <c:lblAlgn val="ctr"/>
        <c:lblOffset val="100"/>
        <c:tickMarkSkip val="1"/>
        <c:noMultiLvlLbl val="0"/>
      </c:catAx>
      <c:valAx>
        <c:axId val="92144768"/>
        <c:scaling>
          <c:orientation val="minMax"/>
          <c:max val="250"/>
        </c:scaling>
        <c:delete val="0"/>
        <c:axPos val="l"/>
        <c:majorGridlines>
          <c:spPr>
            <a:ln w="3069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ysClr val="windowText" lastClr="000000"/>
                </a:solidFill>
                <a:latin typeface="Calibri" pitchFamily="34" charset="0"/>
                <a:ea typeface="Arial Narrow"/>
                <a:cs typeface="Arial Narrow"/>
              </a:defRPr>
            </a:pPr>
            <a:endParaRPr lang="cs-CZ"/>
          </a:p>
        </c:txPr>
        <c:crossAx val="92446080"/>
        <c:crosses val="autoZero"/>
        <c:crossBetween val="between"/>
        <c:majorUnit val="50"/>
      </c:valAx>
      <c:spPr>
        <a:solidFill>
          <a:srgbClr val="FFFFFF"/>
        </a:solidFill>
        <a:ln w="1227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6.2064683774993239E-2"/>
          <c:y val="6.6138230497553754E-2"/>
          <c:w val="0.5793039823510433"/>
          <c:h val="5.9701265671343207E-2"/>
        </c:manualLayout>
      </c:layout>
      <c:overlay val="0"/>
      <c:spPr>
        <a:solidFill>
          <a:srgbClr val="FFFFFF"/>
        </a:solidFill>
        <a:ln w="3069">
          <a:noFill/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ysClr val="windowText" lastClr="000000"/>
              </a:solidFill>
              <a:latin typeface="Calibri" pitchFamily="34" charset="0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81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97349273700057E-2"/>
          <c:y val="1.8211437453606278E-2"/>
          <c:w val="0.93359123146357192"/>
          <c:h val="0.85235235235235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delka!$B$2</c:f>
              <c:strCache>
                <c:ptCount val="1"/>
                <c:pt idx="0">
                  <c:v>+ m/rok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900" b="1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 CE"/>
                    <a:cs typeface="Arial CE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delka!$A$3:$A$22</c:f>
              <c:strCache>
                <c:ptCount val="20"/>
                <c:pt idx="0">
                  <c:v>do 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strCache>
            </c:strRef>
          </c:cat>
          <c:val>
            <c:numRef>
              <c:f>delka!$B$3:$B$22</c:f>
              <c:numCache>
                <c:formatCode>#,##0</c:formatCode>
                <c:ptCount val="20"/>
                <c:pt idx="1">
                  <c:v>160</c:v>
                </c:pt>
                <c:pt idx="2">
                  <c:v>1415</c:v>
                </c:pt>
                <c:pt idx="3">
                  <c:v>945</c:v>
                </c:pt>
                <c:pt idx="4">
                  <c:v>0</c:v>
                </c:pt>
                <c:pt idx="5">
                  <c:v>300</c:v>
                </c:pt>
                <c:pt idx="6">
                  <c:v>1630</c:v>
                </c:pt>
                <c:pt idx="7">
                  <c:v>0</c:v>
                </c:pt>
                <c:pt idx="8">
                  <c:v>850</c:v>
                </c:pt>
                <c:pt idx="9">
                  <c:v>490</c:v>
                </c:pt>
                <c:pt idx="10">
                  <c:v>670</c:v>
                </c:pt>
                <c:pt idx="11">
                  <c:v>375</c:v>
                </c:pt>
                <c:pt idx="12">
                  <c:v>-1245</c:v>
                </c:pt>
                <c:pt idx="13">
                  <c:v>8065</c:v>
                </c:pt>
                <c:pt idx="14">
                  <c:v>535</c:v>
                </c:pt>
                <c:pt idx="15">
                  <c:v>1220</c:v>
                </c:pt>
                <c:pt idx="16">
                  <c:v>4130</c:v>
                </c:pt>
                <c:pt idx="17">
                  <c:v>345</c:v>
                </c:pt>
                <c:pt idx="18">
                  <c:v>3280</c:v>
                </c:pt>
                <c:pt idx="19">
                  <c:v>2980</c:v>
                </c:pt>
              </c:numCache>
            </c:numRef>
          </c:val>
        </c:ser>
        <c:ser>
          <c:idx val="2"/>
          <c:order val="1"/>
          <c:tx>
            <c:strRef>
              <c:f>delka!$C$2</c:f>
              <c:strCache>
                <c:ptCount val="1"/>
                <c:pt idx="0">
                  <c:v>m celkem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l">
                  <a:defRPr sz="900" b="1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 CE"/>
                    <a:cs typeface="Arial CE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delka!$A$3:$A$22</c:f>
              <c:strCache>
                <c:ptCount val="20"/>
                <c:pt idx="0">
                  <c:v>do 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strCache>
            </c:strRef>
          </c:cat>
          <c:val>
            <c:numRef>
              <c:f>delka!$C$3:$C$22</c:f>
              <c:numCache>
                <c:formatCode>#,##0</c:formatCode>
                <c:ptCount val="20"/>
                <c:pt idx="0">
                  <c:v>550</c:v>
                </c:pt>
                <c:pt idx="1">
                  <c:v>710</c:v>
                </c:pt>
                <c:pt idx="2">
                  <c:v>2125</c:v>
                </c:pt>
                <c:pt idx="3">
                  <c:v>3070</c:v>
                </c:pt>
                <c:pt idx="4">
                  <c:v>3070</c:v>
                </c:pt>
                <c:pt idx="5">
                  <c:v>3370</c:v>
                </c:pt>
                <c:pt idx="6">
                  <c:v>5000</c:v>
                </c:pt>
                <c:pt idx="7">
                  <c:v>5000</c:v>
                </c:pt>
                <c:pt idx="8">
                  <c:v>5850</c:v>
                </c:pt>
                <c:pt idx="9">
                  <c:v>6340</c:v>
                </c:pt>
                <c:pt idx="10">
                  <c:v>7010</c:v>
                </c:pt>
                <c:pt idx="11">
                  <c:v>7385</c:v>
                </c:pt>
                <c:pt idx="12">
                  <c:v>6140</c:v>
                </c:pt>
                <c:pt idx="13">
                  <c:v>14205</c:v>
                </c:pt>
                <c:pt idx="14">
                  <c:v>14740</c:v>
                </c:pt>
                <c:pt idx="15">
                  <c:v>15960</c:v>
                </c:pt>
                <c:pt idx="16">
                  <c:v>20090</c:v>
                </c:pt>
                <c:pt idx="17">
                  <c:v>20435</c:v>
                </c:pt>
                <c:pt idx="18">
                  <c:v>23715</c:v>
                </c:pt>
                <c:pt idx="19">
                  <c:v>26695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614080"/>
        <c:axId val="179616000"/>
      </c:barChart>
      <c:catAx>
        <c:axId val="17961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 panose="020F0502020204030204" pitchFamily="34" charset="0"/>
                    <a:ea typeface="Arial Narrow"/>
                    <a:cs typeface="Arial Narrow"/>
                  </a:defRPr>
                </a:pPr>
                <a:r>
                  <a:rPr lang="cs-CZ">
                    <a:latin typeface="Calibri" panose="020F0502020204030204" pitchFamily="34" charset="0"/>
                  </a:rPr>
                  <a:t>rok</a:t>
                </a:r>
              </a:p>
            </c:rich>
          </c:tx>
          <c:layout>
            <c:manualLayout>
              <c:xMode val="edge"/>
              <c:yMode val="edge"/>
              <c:x val="3.4605175333900978E-2"/>
              <c:y val="0.907871041225045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 Narrow"/>
                <a:cs typeface="Arial Narrow"/>
              </a:defRPr>
            </a:pPr>
            <a:endParaRPr lang="cs-CZ"/>
          </a:p>
        </c:txPr>
        <c:crossAx val="179616000"/>
        <c:crosses val="autoZero"/>
        <c:auto val="1"/>
        <c:lblAlgn val="ctr"/>
        <c:lblOffset val="300"/>
        <c:tickLblSkip val="1"/>
        <c:tickMarkSkip val="1"/>
        <c:noMultiLvlLbl val="0"/>
      </c:catAx>
      <c:valAx>
        <c:axId val="179616000"/>
        <c:scaling>
          <c:orientation val="minMax"/>
          <c:max val="3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cs-CZ"/>
                  <a:t>m</a:t>
                </a:r>
              </a:p>
            </c:rich>
          </c:tx>
          <c:layout>
            <c:manualLayout>
              <c:xMode val="edge"/>
              <c:yMode val="edge"/>
              <c:x val="2.6434596407558318E-2"/>
              <c:y val="6.4805355052452274E-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  <a:ea typeface="Arial Narrow"/>
                <a:cs typeface="Arial Narrow"/>
              </a:defRPr>
            </a:pPr>
            <a:endParaRPr lang="cs-CZ"/>
          </a:p>
        </c:txPr>
        <c:crossAx val="179614080"/>
        <c:crosses val="autoZero"/>
        <c:crossBetween val="between"/>
        <c:majorUnit val="5000"/>
        <c:minorUnit val="50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6676994530019424E-2"/>
          <c:y val="4.1616278491654189E-2"/>
          <c:w val="9.864164108961912E-2"/>
          <c:h val="9.512015873518071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40" b="0" i="0" u="none" strike="noStrike" baseline="0">
              <a:solidFill>
                <a:srgbClr val="000000"/>
              </a:solidFill>
              <a:latin typeface="Calibri" panose="020F0502020204030204" pitchFamily="34" charset="0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365ti denní jízdné </a:t>
            </a:r>
            <a:r>
              <a:rPr lang="cs-CZ" sz="1800" b="1" i="0" baseline="0">
                <a:effectLst/>
              </a:rPr>
              <a:t>P+0</a:t>
            </a:r>
            <a:endParaRPr lang="cs-CZ">
              <a:effectLst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[Grafy_MHD.xlsx]data_graf_KS!$C$21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cat>
            <c:strRef>
              <c:f>[Grafy_MHD.xlsx]data_graf_KS!$D$20:$O$20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[Grafy_MHD.xlsx]data_graf_KS!$D$21:$O$21</c:f>
              <c:numCache>
                <c:formatCode>#,##0</c:formatCode>
                <c:ptCount val="12"/>
                <c:pt idx="0">
                  <c:v>51898</c:v>
                </c:pt>
                <c:pt idx="1">
                  <c:v>7847.6819999999998</c:v>
                </c:pt>
                <c:pt idx="2">
                  <c:v>4790.9080000000004</c:v>
                </c:pt>
                <c:pt idx="3">
                  <c:v>4015.924</c:v>
                </c:pt>
                <c:pt idx="4">
                  <c:v>3147.2469999999998</c:v>
                </c:pt>
                <c:pt idx="5">
                  <c:v>2659.7190000000001</c:v>
                </c:pt>
                <c:pt idx="6">
                  <c:v>3425.7460000000001</c:v>
                </c:pt>
                <c:pt idx="7">
                  <c:v>4478.8590000000004</c:v>
                </c:pt>
                <c:pt idx="8">
                  <c:v>5534.5</c:v>
                </c:pt>
                <c:pt idx="9">
                  <c:v>5413.1689999999999</c:v>
                </c:pt>
                <c:pt idx="10">
                  <c:v>9237.357</c:v>
                </c:pt>
                <c:pt idx="11">
                  <c:v>56937.129000000001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[Grafy_MHD.xlsx]data_graf_KS!$C$22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[Grafy_MHD.xlsx]data_graf_KS!$D$20:$O$20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[Grafy_MHD.xlsx]data_graf_KS!$D$22:$O$22</c:f>
              <c:numCache>
                <c:formatCode>#,##0</c:formatCode>
                <c:ptCount val="12"/>
                <c:pt idx="0">
                  <c:v>50775.368000000002</c:v>
                </c:pt>
                <c:pt idx="1">
                  <c:v>8967.94</c:v>
                </c:pt>
                <c:pt idx="2">
                  <c:v>6069.692</c:v>
                </c:pt>
                <c:pt idx="3">
                  <c:v>4881.143</c:v>
                </c:pt>
                <c:pt idx="4">
                  <c:v>3686.5990000000002</c:v>
                </c:pt>
                <c:pt idx="5">
                  <c:v>2954.7020000000002</c:v>
                </c:pt>
                <c:pt idx="6">
                  <c:v>3779.0680000000002</c:v>
                </c:pt>
                <c:pt idx="7">
                  <c:v>5138.5659999999998</c:v>
                </c:pt>
                <c:pt idx="8">
                  <c:v>6907.0950000000003</c:v>
                </c:pt>
                <c:pt idx="9">
                  <c:v>5821.5990000000002</c:v>
                </c:pt>
                <c:pt idx="10">
                  <c:v>5392.8779999999997</c:v>
                </c:pt>
                <c:pt idx="11">
                  <c:v>44961.101999999999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[Grafy_MHD.xlsx]data_graf_KS!$C$23</c:f>
              <c:strCache>
                <c:ptCount val="1"/>
                <c:pt idx="0">
                  <c:v>2015</c:v>
                </c:pt>
              </c:strCache>
            </c:strRef>
          </c:tx>
          <c:marker>
            <c:symbol val="none"/>
          </c:marker>
          <c:cat>
            <c:strRef>
              <c:f>[Grafy_MHD.xlsx]data_graf_KS!$D$20:$O$20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[Grafy_MHD.xlsx]data_graf_KS!$D$23:$O$23</c:f>
              <c:numCache>
                <c:formatCode>#,##0</c:formatCode>
                <c:ptCount val="12"/>
                <c:pt idx="0">
                  <c:v>50049.633999999998</c:v>
                </c:pt>
                <c:pt idx="1">
                  <c:v>7391.5910000000003</c:v>
                </c:pt>
                <c:pt idx="2">
                  <c:v>3193.0509999999999</c:v>
                </c:pt>
                <c:pt idx="3">
                  <c:v>2316.087</c:v>
                </c:pt>
                <c:pt idx="4">
                  <c:v>1545.1010000000001</c:v>
                </c:pt>
                <c:pt idx="5">
                  <c:v>14409.366</c:v>
                </c:pt>
                <c:pt idx="6">
                  <c:v>55784.447999999997</c:v>
                </c:pt>
                <c:pt idx="7">
                  <c:v>28083.129000000001</c:v>
                </c:pt>
                <c:pt idx="8">
                  <c:v>22253.258000000002</c:v>
                </c:pt>
                <c:pt idx="9">
                  <c:v>15522.983</c:v>
                </c:pt>
                <c:pt idx="10">
                  <c:v>13278.745000000001</c:v>
                </c:pt>
                <c:pt idx="11">
                  <c:v>51361.654000000002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99392"/>
        <c:axId val="91900928"/>
      </c:lineChart>
      <c:catAx>
        <c:axId val="91899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91900928"/>
        <c:crosses val="autoZero"/>
        <c:auto val="1"/>
        <c:lblAlgn val="ctr"/>
        <c:lblOffset val="100"/>
        <c:noMultiLvlLbl val="0"/>
      </c:catAx>
      <c:valAx>
        <c:axId val="91900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[</a:t>
                </a:r>
                <a:r>
                  <a:rPr lang="cs-CZ"/>
                  <a:t>KS</a:t>
                </a:r>
                <a:r>
                  <a:rPr lang="en-US"/>
                  <a:t>]</a:t>
                </a:r>
                <a:endParaRPr lang="cs-CZ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91899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190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4825" y="619125"/>
            <a:ext cx="5792788" cy="43449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863" y="5305425"/>
            <a:ext cx="5792787" cy="1222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65838" y="9496425"/>
            <a:ext cx="539750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1" hangingPunct="1">
              <a:defRPr sz="1200"/>
            </a:lvl1pPr>
          </a:lstStyle>
          <a:p>
            <a:pPr>
              <a:defRPr/>
            </a:pPr>
            <a:fld id="{673837E7-0DA6-4498-AE52-9C7D7507D86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15075" y="111125"/>
            <a:ext cx="290513" cy="120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1" hangingPunct="1">
              <a:defRPr sz="800"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2977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8.xml"/><Relationship Id="rId7" Type="http://schemas.openxmlformats.org/officeDocument/2006/relationships/oleObject" Target="../embeddings/oleObject3.bin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11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894715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0" y="0"/>
            <a:ext cx="8961438" cy="6721475"/>
          </a:xfrm>
          <a:custGeom>
            <a:avLst/>
            <a:gdLst>
              <a:gd name="connsiteX0" fmla="*/ 221228 w 8961438"/>
              <a:gd name="connsiteY0" fmla="*/ 144463 h 6721475"/>
              <a:gd name="connsiteX1" fmla="*/ 146050 w 8961438"/>
              <a:gd name="connsiteY1" fmla="*/ 219641 h 6721475"/>
              <a:gd name="connsiteX2" fmla="*/ 146050 w 8961438"/>
              <a:gd name="connsiteY2" fmla="*/ 6500247 h 6721475"/>
              <a:gd name="connsiteX3" fmla="*/ 221228 w 8961438"/>
              <a:gd name="connsiteY3" fmla="*/ 6575425 h 6721475"/>
              <a:gd name="connsiteX4" fmla="*/ 8740210 w 8961438"/>
              <a:gd name="connsiteY4" fmla="*/ 6575425 h 6721475"/>
              <a:gd name="connsiteX5" fmla="*/ 8815388 w 8961438"/>
              <a:gd name="connsiteY5" fmla="*/ 6500247 h 6721475"/>
              <a:gd name="connsiteX6" fmla="*/ 8815388 w 8961438"/>
              <a:gd name="connsiteY6" fmla="*/ 219641 h 6721475"/>
              <a:gd name="connsiteX7" fmla="*/ 8740210 w 8961438"/>
              <a:gd name="connsiteY7" fmla="*/ 144463 h 6721475"/>
              <a:gd name="connsiteX8" fmla="*/ 0 w 8961438"/>
              <a:gd name="connsiteY8" fmla="*/ 0 h 6721475"/>
              <a:gd name="connsiteX9" fmla="*/ 8961438 w 8961438"/>
              <a:gd name="connsiteY9" fmla="*/ 0 h 6721475"/>
              <a:gd name="connsiteX10" fmla="*/ 8961438 w 8961438"/>
              <a:gd name="connsiteY10" fmla="*/ 6721475 h 6721475"/>
              <a:gd name="connsiteX11" fmla="*/ 0 w 8961438"/>
              <a:gd name="connsiteY11" fmla="*/ 672147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1438" h="6721475">
                <a:moveTo>
                  <a:pt x="221228" y="144463"/>
                </a:moveTo>
                <a:cubicBezTo>
                  <a:pt x="179708" y="144463"/>
                  <a:pt x="146050" y="178121"/>
                  <a:pt x="146050" y="219641"/>
                </a:cubicBezTo>
                <a:lnTo>
                  <a:pt x="146050" y="6500247"/>
                </a:lnTo>
                <a:cubicBezTo>
                  <a:pt x="146050" y="6541767"/>
                  <a:pt x="179708" y="6575425"/>
                  <a:pt x="221228" y="6575425"/>
                </a:cubicBezTo>
                <a:lnTo>
                  <a:pt x="8740210" y="6575425"/>
                </a:lnTo>
                <a:cubicBezTo>
                  <a:pt x="8781730" y="6575425"/>
                  <a:pt x="8815388" y="6541767"/>
                  <a:pt x="8815388" y="6500247"/>
                </a:cubicBezTo>
                <a:lnTo>
                  <a:pt x="8815388" y="219641"/>
                </a:lnTo>
                <a:cubicBezTo>
                  <a:pt x="8815388" y="178121"/>
                  <a:pt x="8781730" y="144463"/>
                  <a:pt x="8740210" y="144463"/>
                </a:cubicBezTo>
                <a:close/>
                <a:moveTo>
                  <a:pt x="0" y="0"/>
                </a:moveTo>
                <a:lnTo>
                  <a:pt x="8961438" y="0"/>
                </a:lnTo>
                <a:lnTo>
                  <a:pt x="8961438" y="6721475"/>
                </a:lnTo>
                <a:lnTo>
                  <a:pt x="0" y="6721475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 err="1">
              <a:solidFill>
                <a:schemeClr val="tx1"/>
              </a:solidFill>
            </a:endParaRPr>
          </a:p>
        </p:txBody>
      </p:sp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3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62200" y="525463"/>
            <a:ext cx="6070600" cy="1555750"/>
          </a:xfrm>
          <a:prstGeom prst="round2SameRect">
            <a:avLst>
              <a:gd name="adj1" fmla="val 6233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cs-CZ" dirty="0">
              <a:latin typeface="+mn-lt"/>
            </a:endParaRPr>
          </a:p>
        </p:txBody>
      </p:sp>
      <p:pic>
        <p:nvPicPr>
          <p:cNvPr id="9" name="Obrázek 1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231775"/>
            <a:ext cx="2778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3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 flipV="1">
            <a:off x="2362200" y="2081213"/>
            <a:ext cx="6070600" cy="1554162"/>
          </a:xfrm>
          <a:prstGeom prst="round2SameRect">
            <a:avLst>
              <a:gd name="adj1" fmla="val 6233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cs-CZ" dirty="0">
              <a:latin typeface="+mn-lt"/>
            </a:endParaRPr>
          </a:p>
        </p:txBody>
      </p:sp>
      <p:sp>
        <p:nvSpPr>
          <p:cNvPr id="11" name="Volný tvar 10"/>
          <p:cNvSpPr/>
          <p:nvPr/>
        </p:nvSpPr>
        <p:spPr>
          <a:xfrm flipH="1">
            <a:off x="6994525" y="5813425"/>
            <a:ext cx="1820863" cy="908050"/>
          </a:xfrm>
          <a:custGeom>
            <a:avLst/>
            <a:gdLst>
              <a:gd name="connsiteX0" fmla="*/ 1725931 w 1820863"/>
              <a:gd name="connsiteY0" fmla="*/ 0 h 908049"/>
              <a:gd name="connsiteX1" fmla="*/ 0 w 1820863"/>
              <a:gd name="connsiteY1" fmla="*/ 0 h 908049"/>
              <a:gd name="connsiteX2" fmla="*/ 0 w 1820863"/>
              <a:gd name="connsiteY2" fmla="*/ 908049 h 908049"/>
              <a:gd name="connsiteX3" fmla="*/ 1820863 w 1820863"/>
              <a:gd name="connsiteY3" fmla="*/ 908049 h 908049"/>
              <a:gd name="connsiteX4" fmla="*/ 1820863 w 1820863"/>
              <a:gd name="connsiteY4" fmla="*/ 94932 h 908049"/>
              <a:gd name="connsiteX5" fmla="*/ 1725931 w 1820863"/>
              <a:gd name="connsiteY5" fmla="*/ 0 h 90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0863" h="908049">
                <a:moveTo>
                  <a:pt x="1725931" y="0"/>
                </a:moveTo>
                <a:lnTo>
                  <a:pt x="0" y="0"/>
                </a:lnTo>
                <a:lnTo>
                  <a:pt x="0" y="908049"/>
                </a:lnTo>
                <a:lnTo>
                  <a:pt x="1820863" y="908049"/>
                </a:lnTo>
                <a:lnTo>
                  <a:pt x="1820863" y="94932"/>
                </a:lnTo>
                <a:cubicBezTo>
                  <a:pt x="1820863" y="42503"/>
                  <a:pt x="1778360" y="0"/>
                  <a:pt x="17259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cs-CZ" dirty="0"/>
          </a:p>
        </p:txBody>
      </p:sp>
      <p:pic>
        <p:nvPicPr>
          <p:cNvPr id="12" name="Obrázek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00" y="5956300"/>
            <a:ext cx="15097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15112" y="749051"/>
            <a:ext cx="5564777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4000" b="1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cs-CZ" noProof="0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0"/>
          </p:nvPr>
        </p:nvSpPr>
        <p:spPr>
          <a:xfrm>
            <a:off x="2596121" y="2309782"/>
            <a:ext cx="558376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7" name="Content Placeholder 20"/>
          <p:cNvSpPr>
            <a:spLocks noGrp="1"/>
          </p:cNvSpPr>
          <p:nvPr>
            <p:ph sz="quarter" idx="12"/>
          </p:nvPr>
        </p:nvSpPr>
        <p:spPr>
          <a:xfrm>
            <a:off x="2596121" y="2951279"/>
            <a:ext cx="558376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281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46050" y="119063"/>
            <a:ext cx="8669338" cy="6430962"/>
          </a:xfrm>
          <a:prstGeom prst="roundRect">
            <a:avLst>
              <a:gd name="adj" fmla="val 1169"/>
            </a:avLst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 err="1">
              <a:solidFill>
                <a:schemeClr val="tx1"/>
              </a:solidFill>
            </a:endParaRPr>
          </a:p>
        </p:txBody>
      </p:sp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7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cs-CZ" b="1" smtClean="0">
                  <a:latin typeface="Alwyn New Lt" panose="020B0303000000020004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cs-CZ" smtClean="0">
                  <a:solidFill>
                    <a:srgbClr val="808080"/>
                  </a:solidFill>
                  <a:latin typeface="Alwyn New Lt" panose="020B0303000000020004" pitchFamily="34" charset="0"/>
                </a:rPr>
                <a:t>Unit of measure</a:t>
              </a:r>
            </a:p>
          </p:txBody>
        </p:sp>
      </p:grpSp>
      <p:pic>
        <p:nvPicPr>
          <p:cNvPr id="9" name="Obráze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231775"/>
            <a:ext cx="2778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"/>
          <p:cNvSpPr txBox="1">
            <a:spLocks/>
          </p:cNvSpPr>
          <p:nvPr/>
        </p:nvSpPr>
        <p:spPr>
          <a:xfrm>
            <a:off x="8558213" y="6313488"/>
            <a:ext cx="149225" cy="15240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27E1FF5-FA75-4FE4-8CED-B3A7908529B0}" type="slidenum">
              <a:rPr lang="cs-CZ" altLang="cs-CZ" sz="1000" smtClean="0"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lang="cs-CZ" altLang="cs-CZ" sz="1000" smtClean="0">
              <a:latin typeface="Calibri" pitchFamily="34" charset="0"/>
            </a:endParaRPr>
          </a:p>
        </p:txBody>
      </p:sp>
      <p:sp>
        <p:nvSpPr>
          <p:cNvPr id="11" name="Rectangle 113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98500" y="231775"/>
            <a:ext cx="7956550" cy="671513"/>
          </a:xfrm>
          <a:prstGeom prst="roundRect">
            <a:avLst>
              <a:gd name="adj" fmla="val 12648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cs-CZ" dirty="0">
              <a:latin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813252" y="992124"/>
            <a:ext cx="7727498" cy="369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1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12800" y="290532"/>
            <a:ext cx="772795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600" b="1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00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ov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894715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olný tvar 4"/>
          <p:cNvSpPr/>
          <p:nvPr/>
        </p:nvSpPr>
        <p:spPr>
          <a:xfrm>
            <a:off x="0" y="0"/>
            <a:ext cx="8961438" cy="6721475"/>
          </a:xfrm>
          <a:custGeom>
            <a:avLst/>
            <a:gdLst>
              <a:gd name="connsiteX0" fmla="*/ 221228 w 8961438"/>
              <a:gd name="connsiteY0" fmla="*/ 144463 h 6721475"/>
              <a:gd name="connsiteX1" fmla="*/ 146050 w 8961438"/>
              <a:gd name="connsiteY1" fmla="*/ 219641 h 6721475"/>
              <a:gd name="connsiteX2" fmla="*/ 146050 w 8961438"/>
              <a:gd name="connsiteY2" fmla="*/ 6500247 h 6721475"/>
              <a:gd name="connsiteX3" fmla="*/ 221228 w 8961438"/>
              <a:gd name="connsiteY3" fmla="*/ 6575425 h 6721475"/>
              <a:gd name="connsiteX4" fmla="*/ 8740210 w 8961438"/>
              <a:gd name="connsiteY4" fmla="*/ 6575425 h 6721475"/>
              <a:gd name="connsiteX5" fmla="*/ 8815388 w 8961438"/>
              <a:gd name="connsiteY5" fmla="*/ 6500247 h 6721475"/>
              <a:gd name="connsiteX6" fmla="*/ 8815388 w 8961438"/>
              <a:gd name="connsiteY6" fmla="*/ 219641 h 6721475"/>
              <a:gd name="connsiteX7" fmla="*/ 8740210 w 8961438"/>
              <a:gd name="connsiteY7" fmla="*/ 144463 h 6721475"/>
              <a:gd name="connsiteX8" fmla="*/ 0 w 8961438"/>
              <a:gd name="connsiteY8" fmla="*/ 0 h 6721475"/>
              <a:gd name="connsiteX9" fmla="*/ 8961438 w 8961438"/>
              <a:gd name="connsiteY9" fmla="*/ 0 h 6721475"/>
              <a:gd name="connsiteX10" fmla="*/ 8961438 w 8961438"/>
              <a:gd name="connsiteY10" fmla="*/ 6721475 h 6721475"/>
              <a:gd name="connsiteX11" fmla="*/ 0 w 8961438"/>
              <a:gd name="connsiteY11" fmla="*/ 6721475 h 67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61438" h="6721475">
                <a:moveTo>
                  <a:pt x="221228" y="144463"/>
                </a:moveTo>
                <a:cubicBezTo>
                  <a:pt x="179708" y="144463"/>
                  <a:pt x="146050" y="178121"/>
                  <a:pt x="146050" y="219641"/>
                </a:cubicBezTo>
                <a:lnTo>
                  <a:pt x="146050" y="6500247"/>
                </a:lnTo>
                <a:cubicBezTo>
                  <a:pt x="146050" y="6541767"/>
                  <a:pt x="179708" y="6575425"/>
                  <a:pt x="221228" y="6575425"/>
                </a:cubicBezTo>
                <a:lnTo>
                  <a:pt x="8740210" y="6575425"/>
                </a:lnTo>
                <a:cubicBezTo>
                  <a:pt x="8781730" y="6575425"/>
                  <a:pt x="8815388" y="6541767"/>
                  <a:pt x="8815388" y="6500247"/>
                </a:cubicBezTo>
                <a:lnTo>
                  <a:pt x="8815388" y="219641"/>
                </a:lnTo>
                <a:cubicBezTo>
                  <a:pt x="8815388" y="178121"/>
                  <a:pt x="8781730" y="144463"/>
                  <a:pt x="8740210" y="144463"/>
                </a:cubicBezTo>
                <a:close/>
                <a:moveTo>
                  <a:pt x="0" y="0"/>
                </a:moveTo>
                <a:lnTo>
                  <a:pt x="8961438" y="0"/>
                </a:lnTo>
                <a:lnTo>
                  <a:pt x="8961438" y="6721475"/>
                </a:lnTo>
                <a:lnTo>
                  <a:pt x="0" y="6721475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 err="1">
              <a:solidFill>
                <a:schemeClr val="tx1"/>
              </a:solidFill>
            </a:endParaRPr>
          </a:p>
        </p:txBody>
      </p:sp>
      <p:graphicFrame>
        <p:nvGraphicFramePr>
          <p:cNvPr id="6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8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cs-CZ" b="1" smtClean="0">
                  <a:latin typeface="Alwyn New Lt" panose="020B0303000000020004" pitchFamily="34" charset="0"/>
                </a:rPr>
                <a:t>Title</a:t>
              </a:r>
            </a:p>
            <a:p>
              <a:pPr eaLnBrk="1" hangingPunct="1">
                <a:defRPr/>
              </a:pPr>
              <a:r>
                <a:rPr lang="en-US" altLang="cs-CZ" smtClean="0">
                  <a:solidFill>
                    <a:srgbClr val="808080"/>
                  </a:solidFill>
                  <a:latin typeface="Alwyn New Lt" panose="020B0303000000020004" pitchFamily="34" charset="0"/>
                </a:rPr>
                <a:t>Unit of measure</a:t>
              </a:r>
            </a:p>
          </p:txBody>
        </p:sp>
      </p:grpSp>
      <p:pic>
        <p:nvPicPr>
          <p:cNvPr id="10" name="Obrázek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231775"/>
            <a:ext cx="2778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olný tvar 10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flipV="1">
            <a:off x="2362200" y="3024188"/>
            <a:ext cx="6070600" cy="608012"/>
          </a:xfrm>
          <a:custGeom>
            <a:avLst/>
            <a:gdLst>
              <a:gd name="connsiteX0" fmla="*/ 96940 w 6071746"/>
              <a:gd name="connsiteY0" fmla="*/ 0 h 609473"/>
              <a:gd name="connsiteX1" fmla="*/ 5974806 w 6071746"/>
              <a:gd name="connsiteY1" fmla="*/ 0 h 609473"/>
              <a:gd name="connsiteX2" fmla="*/ 6071746 w 6071746"/>
              <a:gd name="connsiteY2" fmla="*/ 96940 h 609473"/>
              <a:gd name="connsiteX3" fmla="*/ 6071746 w 6071746"/>
              <a:gd name="connsiteY3" fmla="*/ 609473 h 609473"/>
              <a:gd name="connsiteX4" fmla="*/ 0 w 6071746"/>
              <a:gd name="connsiteY4" fmla="*/ 609473 h 609473"/>
              <a:gd name="connsiteX5" fmla="*/ 0 w 6071746"/>
              <a:gd name="connsiteY5" fmla="*/ 96940 h 609473"/>
              <a:gd name="connsiteX6" fmla="*/ 96940 w 6071746"/>
              <a:gd name="connsiteY6" fmla="*/ 0 h 60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71746" h="609473">
                <a:moveTo>
                  <a:pt x="96940" y="0"/>
                </a:moveTo>
                <a:lnTo>
                  <a:pt x="5974806" y="0"/>
                </a:lnTo>
                <a:cubicBezTo>
                  <a:pt x="6028344" y="0"/>
                  <a:pt x="6071746" y="43402"/>
                  <a:pt x="6071746" y="96940"/>
                </a:cubicBezTo>
                <a:lnTo>
                  <a:pt x="6071746" y="609473"/>
                </a:lnTo>
                <a:lnTo>
                  <a:pt x="0" y="609473"/>
                </a:lnTo>
                <a:lnTo>
                  <a:pt x="0" y="96940"/>
                </a:lnTo>
                <a:cubicBezTo>
                  <a:pt x="0" y="43402"/>
                  <a:pt x="43402" y="0"/>
                  <a:pt x="9694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cs-CZ" dirty="0">
              <a:latin typeface="+mn-lt"/>
            </a:endParaRPr>
          </a:p>
        </p:txBody>
      </p:sp>
      <p:pic>
        <p:nvPicPr>
          <p:cNvPr id="12" name="Obrázek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231775"/>
            <a:ext cx="277813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3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62200" y="1471613"/>
            <a:ext cx="6070600" cy="1554162"/>
          </a:xfrm>
          <a:prstGeom prst="round2SameRect">
            <a:avLst>
              <a:gd name="adj1" fmla="val 6233"/>
              <a:gd name="adj2" fmla="val 0"/>
            </a:avLst>
          </a:prstGeom>
          <a:solidFill>
            <a:schemeClr val="accent4">
              <a:alpha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cs-CZ" dirty="0">
              <a:latin typeface="+mn-lt"/>
            </a:endParaRPr>
          </a:p>
        </p:txBody>
      </p:sp>
      <p:sp>
        <p:nvSpPr>
          <p:cNvPr id="14" name="Volný tvar 13"/>
          <p:cNvSpPr/>
          <p:nvPr/>
        </p:nvSpPr>
        <p:spPr>
          <a:xfrm flipH="1">
            <a:off x="6994525" y="5813425"/>
            <a:ext cx="1820863" cy="908050"/>
          </a:xfrm>
          <a:custGeom>
            <a:avLst/>
            <a:gdLst>
              <a:gd name="connsiteX0" fmla="*/ 1725931 w 1820863"/>
              <a:gd name="connsiteY0" fmla="*/ 0 h 908049"/>
              <a:gd name="connsiteX1" fmla="*/ 0 w 1820863"/>
              <a:gd name="connsiteY1" fmla="*/ 0 h 908049"/>
              <a:gd name="connsiteX2" fmla="*/ 0 w 1820863"/>
              <a:gd name="connsiteY2" fmla="*/ 908049 h 908049"/>
              <a:gd name="connsiteX3" fmla="*/ 1820863 w 1820863"/>
              <a:gd name="connsiteY3" fmla="*/ 908049 h 908049"/>
              <a:gd name="connsiteX4" fmla="*/ 1820863 w 1820863"/>
              <a:gd name="connsiteY4" fmla="*/ 94932 h 908049"/>
              <a:gd name="connsiteX5" fmla="*/ 1725931 w 1820863"/>
              <a:gd name="connsiteY5" fmla="*/ 0 h 90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0863" h="908049">
                <a:moveTo>
                  <a:pt x="1725931" y="0"/>
                </a:moveTo>
                <a:lnTo>
                  <a:pt x="0" y="0"/>
                </a:lnTo>
                <a:lnTo>
                  <a:pt x="0" y="908049"/>
                </a:lnTo>
                <a:lnTo>
                  <a:pt x="1820863" y="908049"/>
                </a:lnTo>
                <a:lnTo>
                  <a:pt x="1820863" y="94932"/>
                </a:lnTo>
                <a:cubicBezTo>
                  <a:pt x="1820863" y="42503"/>
                  <a:pt x="1778360" y="0"/>
                  <a:pt x="17259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cs-CZ" dirty="0"/>
          </a:p>
        </p:txBody>
      </p:sp>
      <p:pic>
        <p:nvPicPr>
          <p:cNvPr id="15" name="Obrázek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00" y="5956300"/>
            <a:ext cx="15097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12571" y="1708892"/>
            <a:ext cx="556731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cs-CZ" noProof="0" dirty="0" smtClean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10"/>
          </p:nvPr>
        </p:nvSpPr>
        <p:spPr>
          <a:xfrm>
            <a:off x="2583058" y="2503032"/>
            <a:ext cx="559683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7197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3200" b="1">
          <a:solidFill>
            <a:srgbClr val="595959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3200" b="1">
          <a:solidFill>
            <a:srgbClr val="595959"/>
          </a:solidFill>
          <a:latin typeface="Arial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3200" b="1">
          <a:solidFill>
            <a:srgbClr val="595959"/>
          </a:solidFill>
          <a:latin typeface="Arial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3200" b="1">
          <a:solidFill>
            <a:srgbClr val="595959"/>
          </a:solidFill>
          <a:latin typeface="Arial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3200" b="1">
          <a:solidFill>
            <a:srgbClr val="595959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5350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5113" algn="l" defTabSz="895350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SzPct val="125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542925" indent="-347663" algn="l" defTabSz="895350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SzPct val="120000"/>
        <a:buFont typeface="Arial" charset="0"/>
        <a:buChar char="–"/>
        <a:defRPr sz="2400">
          <a:solidFill>
            <a:schemeClr val="tx1"/>
          </a:solidFill>
          <a:latin typeface="+mn-lt"/>
        </a:defRPr>
      </a:lvl3pPr>
      <a:lvl4pPr marL="714375" indent="-255588" algn="l" defTabSz="895350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SzPct val="120000"/>
        <a:buFont typeface="Arial" charset="0"/>
        <a:buChar char="▫"/>
        <a:defRPr sz="2400">
          <a:solidFill>
            <a:schemeClr val="tx1"/>
          </a:solidFill>
          <a:latin typeface="+mn-lt"/>
        </a:defRPr>
      </a:lvl4pPr>
      <a:lvl5pPr marL="619125" algn="l" defTabSz="895350" rtl="0" eaLnBrk="0" fontAlgn="base" hangingPunct="0">
        <a:spcBef>
          <a:spcPct val="0"/>
        </a:spcBef>
        <a:spcAft>
          <a:spcPts val="1200"/>
        </a:spcAft>
        <a:buClr>
          <a:schemeClr val="tx1"/>
        </a:buClr>
        <a:buSzPct val="89000"/>
        <a:buFont typeface="Arial" charset="0"/>
        <a:defRPr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0"/>
          <p:cNvSpPr>
            <a:spLocks noGrp="1"/>
          </p:cNvSpPr>
          <p:nvPr>
            <p:ph type="ctrTitle"/>
          </p:nvPr>
        </p:nvSpPr>
        <p:spPr bwMode="auto">
          <a:xfrm>
            <a:off x="2714833" y="1014102"/>
            <a:ext cx="5565775" cy="4924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3200" dirty="0" smtClean="0">
                <a:latin typeface="Calibri" panose="020F0502020204030204" pitchFamily="34" charset="0"/>
              </a:rPr>
              <a:t>Pražská integrovaná doprava</a:t>
            </a:r>
            <a:endParaRPr lang="cs-CZ" altLang="cs-CZ" sz="3200" b="0" dirty="0" smtClean="0">
              <a:latin typeface="Calibri" panose="020F0502020204030204" pitchFamily="34" charset="0"/>
            </a:endParaRPr>
          </a:p>
        </p:txBody>
      </p:sp>
      <p:sp>
        <p:nvSpPr>
          <p:cNvPr id="4099" name="Zástupný symbol pro obsah 11"/>
          <p:cNvSpPr>
            <a:spLocks noGrp="1"/>
          </p:cNvSpPr>
          <p:nvPr>
            <p:ph sz="quarter" idx="10"/>
          </p:nvPr>
        </p:nvSpPr>
        <p:spPr bwMode="auto">
          <a:xfrm>
            <a:off x="2722779" y="2355790"/>
            <a:ext cx="5584825" cy="923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0"/>
              </a:spcAft>
            </a:pPr>
            <a:r>
              <a:rPr lang="cs-CZ" altLang="cs-CZ" sz="3000" b="1" dirty="0" smtClean="0">
                <a:latin typeface="Calibri" panose="020F0502020204030204" pitchFamily="34" charset="0"/>
              </a:rPr>
              <a:t>Preference provozu veřejné hromadné dopravy   </a:t>
            </a:r>
            <a:r>
              <a:rPr lang="cs-CZ" altLang="cs-CZ" sz="2500" b="1" dirty="0" smtClean="0">
                <a:latin typeface="Calibri" panose="020F0502020204030204" pitchFamily="34" charset="0"/>
              </a:rPr>
              <a:t>01/2016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Strakonická ulice – stav před </a:t>
            </a:r>
            <a:r>
              <a:rPr lang="cs-CZ" altLang="cs-CZ" sz="3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buspruhem</a:t>
            </a:r>
            <a:endParaRPr lang="cs-CZ" altLang="cs-CZ" sz="3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4274" name="Picture 2" descr="D:\Subrt389\AppData\Local\Microsoft\Windows\Temporary Internet Files\Content.Outlook\0QEUWKFF\338-04_15093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2625" y="1152936"/>
            <a:ext cx="5831355" cy="510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Zastávka </a:t>
            </a:r>
            <a:r>
              <a:rPr lang="cs-CZ" altLang="cs-CZ" sz="3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Bohemians</a:t>
            </a:r>
            <a:endParaRPr lang="cs-CZ" altLang="cs-CZ" sz="3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417" y="1811383"/>
            <a:ext cx="5898008" cy="442350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9804" y="1039371"/>
            <a:ext cx="77809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Společná zastávka pro tramvaje a autobusy od 11/2015</a:t>
            </a:r>
          </a:p>
          <a:p>
            <a:pPr algn="ctr" eaLnBrk="1" hangingPunct="1"/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(zajištěn obousměrný přestup mezi linkami 7, 24 a 124, 139)</a:t>
            </a:r>
            <a:endParaRPr lang="cs-CZ" altLang="cs-CZ" sz="2000" dirty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cs-CZ" altLang="cs-CZ" sz="2000" b="1" dirty="0" smtClean="0">
              <a:solidFill>
                <a:srgbClr val="0065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Tunelový komplex Blanka a plynulost VHD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939801" y="4501714"/>
            <a:ext cx="731064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1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Zlepšení průjezdnosti pro veřejnou dopravu: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Trojský most (původně linka 112 zpoždění i 15 minut)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V Holešovičkách (linka 201)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Plynární (linky 112, 156, 201 – bylo možné obnovit zastávku Jankovcova pro linku 201)</a:t>
            </a:r>
            <a:endParaRPr lang="cs-CZ" altLang="cs-CZ" sz="2100" b="1" i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39801" y="1346476"/>
            <a:ext cx="772794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Zhoršení průjezdnosti pro veřejnou dopravu zejména ve špičkách: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Svatovítská (+5 minut)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Jugoslávských partyzánů (+5 minut)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Strakonická (+10-15 minut)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Jižní spojka (nárazová zpoždění při regulaci vjezdu do tunelu)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Patočkova (+5-10 minut)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Vypich (nárazově dle denní doby a směru +10 minut)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více jízd IAD v ulicích, dopad i na plynulost na východě Prahy (Českobrodská, Pod Táborem, Spojovací) </a:t>
            </a:r>
            <a:br>
              <a:rPr lang="cs-CZ" altLang="cs-CZ" sz="2100" b="1" i="1" dirty="0" smtClean="0">
                <a:solidFill>
                  <a:srgbClr val="0065CC"/>
                </a:solidFill>
                <a:latin typeface="Calibri" panose="020F0502020204030204" pitchFamily="34" charset="0"/>
              </a:rPr>
            </a:br>
            <a:endParaRPr lang="cs-CZ" altLang="cs-CZ" sz="2100" b="1" i="1" dirty="0" smtClean="0">
              <a:solidFill>
                <a:srgbClr val="0065CC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8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K řešení 2016: Svatovítská ulice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126" y="1145572"/>
            <a:ext cx="7607298" cy="15162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2974694"/>
            <a:ext cx="3719331" cy="27894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439" y="2974694"/>
            <a:ext cx="3718731" cy="27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8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K řešení 2016: Jugoslávských partyzánů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1" y="2974694"/>
            <a:ext cx="3719330" cy="27894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840" y="2974694"/>
            <a:ext cx="3719330" cy="278949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1" y="1182777"/>
            <a:ext cx="7587044" cy="15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" y="3008647"/>
            <a:ext cx="7647369" cy="2735230"/>
          </a:xfrm>
          <a:prstGeom prst="rect">
            <a:avLst/>
          </a:prstGeom>
        </p:spPr>
      </p:pic>
      <p:sp>
        <p:nvSpPr>
          <p:cNvPr id="378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8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K řešení 2016: Strakonická ulice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1" y="1182777"/>
            <a:ext cx="7587044" cy="15718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879" y="1039207"/>
            <a:ext cx="7453026" cy="17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853" y="1068171"/>
            <a:ext cx="7510939" cy="18010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" y="3008646"/>
            <a:ext cx="7647369" cy="2704473"/>
          </a:xfrm>
          <a:prstGeom prst="rect">
            <a:avLst/>
          </a:prstGeom>
        </p:spPr>
      </p:pic>
      <p:sp>
        <p:nvSpPr>
          <p:cNvPr id="378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8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K řešení 2016: křižovatka Vypich a okolí</a:t>
            </a:r>
          </a:p>
        </p:txBody>
      </p:sp>
      <p:sp>
        <p:nvSpPr>
          <p:cNvPr id="6" name="Ovál 5"/>
          <p:cNvSpPr/>
          <p:nvPr/>
        </p:nvSpPr>
        <p:spPr>
          <a:xfrm>
            <a:off x="1354238" y="4956965"/>
            <a:ext cx="578734" cy="55558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2404962" y="4705322"/>
            <a:ext cx="578734" cy="55558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057750" y="3898095"/>
            <a:ext cx="578734" cy="55558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5259126" y="3368660"/>
            <a:ext cx="578734" cy="55558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800" y="2905889"/>
            <a:ext cx="7650474" cy="31714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790" y="1111110"/>
            <a:ext cx="7496493" cy="1535229"/>
          </a:xfrm>
          <a:prstGeom prst="rect">
            <a:avLst/>
          </a:prstGeom>
        </p:spPr>
      </p:pic>
      <p:sp>
        <p:nvSpPr>
          <p:cNvPr id="378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8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K řešení 2016: Radlická x Za Ženskými domovy</a:t>
            </a:r>
          </a:p>
        </p:txBody>
      </p:sp>
    </p:spTree>
    <p:extLst>
      <p:ext uri="{BB962C8B-B14F-4D97-AF65-F5344CB8AC3E}">
        <p14:creationId xmlns:p14="http://schemas.microsoft.com/office/powerpoint/2010/main" val="14855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Souhrn informací o preferenci: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44308" y="2778146"/>
            <a:ext cx="766127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4400" b="1" u="sng" dirty="0">
                <a:solidFill>
                  <a:srgbClr val="0065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www.ropid.cz/preference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Vyhodnocení prodeje jízdného za rok 2015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22" y="1599435"/>
            <a:ext cx="63119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" y="5515704"/>
            <a:ext cx="7503100" cy="61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5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Cíle preference veřejné dopravy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733761" y="1086878"/>
            <a:ext cx="421765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zvýšení plynulosti provozu vozidel veřejné dopravy přináší</a:t>
            </a:r>
            <a:endParaRPr lang="cs-CZ" altLang="cs-CZ" sz="2800" b="1" dirty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eaLnBrk="1" hangingPunct="1"/>
            <a:endParaRPr lang="cs-CZ" altLang="cs-CZ" sz="1200" dirty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dirty="0">
                <a:solidFill>
                  <a:srgbClr val="0065CC"/>
                </a:solidFill>
                <a:latin typeface="Calibri" panose="020F0502020204030204" pitchFamily="34" charset="0"/>
              </a:rPr>
              <a:t>zvýšení cestovní rychlosti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zkrácení </a:t>
            </a:r>
            <a:r>
              <a:rPr lang="cs-CZ" altLang="cs-CZ" sz="2000" dirty="0">
                <a:solidFill>
                  <a:srgbClr val="0065CC"/>
                </a:solidFill>
                <a:latin typeface="Calibri" panose="020F0502020204030204" pitchFamily="34" charset="0"/>
              </a:rPr>
              <a:t>jízdních dob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zlepšení </a:t>
            </a:r>
            <a:r>
              <a:rPr lang="cs-CZ" altLang="cs-CZ" sz="2000" dirty="0">
                <a:solidFill>
                  <a:srgbClr val="0065CC"/>
                </a:solidFill>
                <a:latin typeface="Calibri" panose="020F0502020204030204" pitchFamily="34" charset="0"/>
              </a:rPr>
              <a:t>pravidelnosti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zvýšení </a:t>
            </a:r>
            <a:r>
              <a:rPr lang="cs-CZ" altLang="cs-CZ" sz="2000" dirty="0">
                <a:solidFill>
                  <a:srgbClr val="0065CC"/>
                </a:solidFill>
                <a:latin typeface="Calibri" panose="020F0502020204030204" pitchFamily="34" charset="0"/>
              </a:rPr>
              <a:t>pohodlí pro cestující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snížení </a:t>
            </a:r>
            <a:r>
              <a:rPr lang="cs-CZ" altLang="cs-CZ" sz="2000" dirty="0">
                <a:solidFill>
                  <a:srgbClr val="0065CC"/>
                </a:solidFill>
                <a:latin typeface="Calibri" panose="020F0502020204030204" pitchFamily="34" charset="0"/>
              </a:rPr>
              <a:t>vypravení vozidel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úspora </a:t>
            </a:r>
            <a:r>
              <a:rPr lang="cs-CZ" altLang="cs-CZ" sz="2000" dirty="0">
                <a:solidFill>
                  <a:srgbClr val="0065CC"/>
                </a:solidFill>
                <a:latin typeface="Calibri" panose="020F0502020204030204" pitchFamily="34" charset="0"/>
              </a:rPr>
              <a:t>energie a </a:t>
            </a:r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nákladů</a:t>
            </a:r>
          </a:p>
          <a:p>
            <a:pPr marL="342900" indent="-342900" eaLnBrk="1" hangingPunct="1">
              <a:buFontTx/>
              <a:buChar char="•"/>
            </a:pPr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snížení intenzit ostatní dopravy</a:t>
            </a:r>
            <a:endParaRPr lang="cs-CZ" altLang="cs-CZ" sz="2000" dirty="0">
              <a:solidFill>
                <a:srgbClr val="0065CC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Picture 10" descr="PLZ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74" y="4398069"/>
            <a:ext cx="7827051" cy="195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6334161" y="5942622"/>
            <a:ext cx="1810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Plzeňská, jaro 2009</a:t>
            </a:r>
          </a:p>
        </p:txBody>
      </p:sp>
      <p:pic>
        <p:nvPicPr>
          <p:cNvPr id="6150" name="Picture 8" descr="Evropska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3" y="1089025"/>
            <a:ext cx="3605212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172687" y="3918154"/>
            <a:ext cx="18561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Evropská, 2009</a:t>
            </a:r>
            <a:endParaRPr lang="cs-CZ" altLang="cs-CZ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812800" y="290513"/>
            <a:ext cx="7727950" cy="554037"/>
          </a:xfrm>
        </p:spPr>
        <p:txBody>
          <a:bodyPr/>
          <a:lstStyle/>
          <a:p>
            <a:r>
              <a:rPr lang="cs-CZ" altLang="cs-CZ" dirty="0" smtClean="0"/>
              <a:t> 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36470"/>
              </p:ext>
            </p:extLst>
          </p:nvPr>
        </p:nvGraphicFramePr>
        <p:xfrm>
          <a:off x="2041634" y="3326524"/>
          <a:ext cx="4445874" cy="269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/>
          <p:cNvSpPr/>
          <p:nvPr/>
        </p:nvSpPr>
        <p:spPr>
          <a:xfrm>
            <a:off x="813252" y="353666"/>
            <a:ext cx="7727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Vyhodnocení 365ti denní jízdné</a:t>
            </a:r>
            <a:endParaRPr lang="cs-CZ" sz="2800" b="1" dirty="0"/>
          </a:p>
        </p:txBody>
      </p:sp>
      <p:graphicFrame>
        <p:nvGraphicFramePr>
          <p:cNvPr id="15" name="Zástupný symbol pro obsah 1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80124611"/>
              </p:ext>
            </p:extLst>
          </p:nvPr>
        </p:nvGraphicFramePr>
        <p:xfrm>
          <a:off x="2041634" y="1213945"/>
          <a:ext cx="4256691" cy="1466192"/>
        </p:xfrm>
        <a:graphic>
          <a:graphicData uri="http://schemas.openxmlformats.org/drawingml/2006/table">
            <a:tbl>
              <a:tblPr/>
              <a:tblGrid>
                <a:gridCol w="739625"/>
                <a:gridCol w="1587110"/>
                <a:gridCol w="1929956"/>
              </a:tblGrid>
              <a:tr h="366548">
                <a:tc>
                  <a:txBody>
                    <a:bodyPr/>
                    <a:lstStyle/>
                    <a:p>
                      <a:pPr algn="l" fontAlgn="b"/>
                      <a:endParaRPr lang="cs-CZ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 tis) Kč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54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4 387 818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72 574 431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54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4 344 911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72 322 018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6548"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4 230 743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70 387 872</a:t>
                      </a:r>
                    </a:p>
                  </a:txBody>
                  <a:tcPr marL="4624" marR="4624" marT="46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2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400" dirty="0">
                <a:solidFill>
                  <a:schemeClr val="tx2"/>
                </a:solidFill>
                <a:latin typeface="Calibri" panose="020F0502020204030204" pitchFamily="34" charset="0"/>
              </a:rPr>
              <a:t>Porovnání cen se zahraničím</a:t>
            </a:r>
            <a:endParaRPr lang="cs-CZ" altLang="cs-CZ" sz="3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9152" y="2586413"/>
            <a:ext cx="4815106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Varšava- pásmo 1,2 - zatím pouze 1 trasa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metra</a:t>
            </a:r>
            <a:endParaRPr lang="cs-CZ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- 90 min/7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zl</a:t>
            </a:r>
            <a:r>
              <a:rPr lang="cs-CZ" dirty="0">
                <a:latin typeface="Calibri"/>
                <a:ea typeface="Calibri"/>
                <a:cs typeface="Times New Roman"/>
              </a:rPr>
              <a:t> (cca 46 korun)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- 24h/26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zl</a:t>
            </a:r>
            <a:r>
              <a:rPr lang="cs-CZ" dirty="0">
                <a:latin typeface="Calibri"/>
                <a:ea typeface="Calibri"/>
                <a:cs typeface="Times New Roman"/>
              </a:rPr>
              <a:t> (cca 172 korun)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44331" y="3469155"/>
            <a:ext cx="470474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Bratislava (zónový systém) - bez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metra</a:t>
            </a:r>
            <a:endParaRPr lang="cs-CZ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- 90min (6 zón z 10)/2,10 eur (cca 57 korun)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- 24h/3,50 eur (cca 95 korun)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- 72h/8 eur (cca 216 korun)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15659" y="4721181"/>
            <a:ext cx="4479925" cy="14096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Vídeň – metro, tram, </a:t>
            </a:r>
            <a:r>
              <a:rPr lang="cs-CZ" b="1" dirty="0" smtClean="0">
                <a:latin typeface="Calibri"/>
                <a:ea typeface="Calibri"/>
                <a:cs typeface="Times New Roman"/>
              </a:rPr>
              <a:t>bus</a:t>
            </a:r>
            <a:endParaRPr lang="cs-CZ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single </a:t>
            </a:r>
            <a:r>
              <a:rPr lang="cs-CZ" dirty="0" err="1">
                <a:latin typeface="Calibri"/>
                <a:ea typeface="Calibri"/>
                <a:cs typeface="Times New Roman"/>
              </a:rPr>
              <a:t>ticket</a:t>
            </a:r>
            <a:r>
              <a:rPr lang="cs-CZ" dirty="0">
                <a:latin typeface="Calibri"/>
                <a:ea typeface="Calibri"/>
                <a:cs typeface="Times New Roman"/>
              </a:rPr>
              <a:t> – 2,20 eur (cca 60 korun)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- 24h/7,60 eur (cca 210 korun)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- 48h/13,30 eur (cca 365 korun)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- 72h/16,50 eur (cca 450 korun)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12800" y="1258378"/>
            <a:ext cx="4479925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b="1" dirty="0">
                <a:latin typeface="Calibri"/>
                <a:ea typeface="Calibri"/>
                <a:cs typeface="Times New Roman"/>
              </a:rPr>
              <a:t>Praha - metro, tram, bus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- 90 min/32,-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- 24h/110,-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/>
                <a:ea typeface="Calibri"/>
                <a:cs typeface="Times New Roman"/>
              </a:rPr>
              <a:t>- 72h/310,-</a:t>
            </a:r>
            <a:endParaRPr lang="cs-CZ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16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3"/>
          <p:cNvSpPr>
            <a:spLocks noGrp="1"/>
          </p:cNvSpPr>
          <p:nvPr>
            <p:ph type="ctrTitle"/>
          </p:nvPr>
        </p:nvSpPr>
        <p:spPr bwMode="auto">
          <a:xfrm>
            <a:off x="2994025" y="2034141"/>
            <a:ext cx="5567363" cy="55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 smtClean="0">
                <a:latin typeface="Calibri" panose="020F0502020204030204" pitchFamily="34" charset="0"/>
              </a:rPr>
              <a:t>Děkujeme za pozornost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Preference vozidel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9194" y="1151851"/>
            <a:ext cx="3013342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liniov</a:t>
            </a:r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</a:rPr>
              <a:t>á</a:t>
            </a:r>
            <a:endParaRPr lang="cs-CZ" altLang="cs-CZ" sz="20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samostatná </a:t>
            </a: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dopravní cesta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Aft>
                <a:spcPts val="0"/>
              </a:spcAft>
            </a:pP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metro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, vlak, tram, lanovka</a:t>
            </a: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,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bus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odd</a:t>
            </a: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ě</a:t>
            </a: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lená </a:t>
            </a: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dopravní cesta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tram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, bus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vyhrazená </a:t>
            </a: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dopravní cesta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bus 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54275" y="2554288"/>
            <a:ext cx="1524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98578" y="1151851"/>
            <a:ext cx="397553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bodová (uzlová)</a:t>
            </a:r>
            <a:endParaRPr lang="cs-CZ" altLang="cs-CZ" sz="20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křižovatky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systém 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p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</a:rPr>
              <a:t>ř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ednosti, vylo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</a:rPr>
              <a:t>uč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ení s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</a:rPr>
              <a:t>měrů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s</a:t>
            </a: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vě</a:t>
            </a: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telná </a:t>
            </a: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signaliza</a:t>
            </a: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</a:rPr>
              <a:t>č</a:t>
            </a: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ní z</a:t>
            </a: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</a:rPr>
              <a:t>ař</a:t>
            </a:r>
            <a:r>
              <a:rPr lang="cs-CZ" altLang="cs-CZ" sz="17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ízení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k</a:t>
            </a: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řižovat</a:t>
            </a: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ková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, </a:t>
            </a: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závorová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7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zastávky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umís</a:t>
            </a: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tě</a:t>
            </a:r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ní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-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  </a:t>
            </a:r>
            <a:r>
              <a:rPr lang="cs-CZ" altLang="cs-CZ" sz="1700" i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př</a:t>
            </a:r>
            <a:r>
              <a:rPr lang="cs-CZ" altLang="cs-CZ" sz="1700" i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ed </a:t>
            </a:r>
            <a:r>
              <a:rPr lang="cs-CZ" altLang="cs-CZ" sz="1700" i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SSZ (přechody v</a:t>
            </a:r>
            <a:r>
              <a:rPr lang="cs-CZ" altLang="cs-CZ" sz="1700" i="1" dirty="0">
                <a:solidFill>
                  <a:srgbClr val="0065CC"/>
                </a:solidFill>
                <a:latin typeface="Calibri" panose="020F0502020204030204" pitchFamily="34" charset="0"/>
              </a:rPr>
              <a:t> č</a:t>
            </a:r>
            <a:r>
              <a:rPr lang="cs-CZ" altLang="cs-CZ" sz="1700" i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ele)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eaLnBrk="1" hangingPunct="1"/>
            <a:r>
              <a:rPr lang="cs-CZ" altLang="cs-CZ" sz="1700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     -</a:t>
            </a:r>
            <a:r>
              <a:rPr lang="cs-CZ" altLang="cs-CZ" sz="1700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  </a:t>
            </a:r>
            <a:r>
              <a:rPr lang="cs-CZ" altLang="cs-CZ" sz="1700" i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za </a:t>
            </a:r>
            <a:r>
              <a:rPr lang="cs-CZ" altLang="cs-CZ" sz="1700" i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SSZ (snazší preference</a:t>
            </a:r>
            <a:r>
              <a:rPr lang="cs-CZ" altLang="cs-CZ" sz="1700" i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)</a:t>
            </a:r>
            <a:endParaRPr lang="cs-CZ" altLang="cs-CZ" sz="1700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8" name="Picture 9" descr="s_kolona2"/>
          <p:cNvPicPr>
            <a:picLocks noChangeAspect="1" noChangeArrowheads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3913604"/>
            <a:ext cx="3205156" cy="240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PLZ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336" y="4342620"/>
            <a:ext cx="39639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1414936" y="5982102"/>
            <a:ext cx="2000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 b="1" i="1" dirty="0">
                <a:solidFill>
                  <a:schemeClr val="bg1"/>
                </a:solidFill>
                <a:latin typeface="Alwyn New Lt" pitchFamily="34" charset="0"/>
              </a:rPr>
              <a:t>Plzeňská, do léta 2009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5206257" y="4323164"/>
            <a:ext cx="22962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200" b="1" i="1" dirty="0">
                <a:latin typeface="Alwyn New Lt" pitchFamily="34" charset="0"/>
              </a:rPr>
              <a:t>Plzeňská, </a:t>
            </a:r>
            <a:r>
              <a:rPr lang="cs-CZ" altLang="cs-CZ" sz="1200" b="1" i="1" dirty="0" smtClean="0">
                <a:latin typeface="Alwyn New Lt" pitchFamily="34" charset="0"/>
              </a:rPr>
              <a:t>od </a:t>
            </a:r>
            <a:r>
              <a:rPr lang="cs-CZ" altLang="cs-CZ" sz="1200" b="1" i="1" dirty="0">
                <a:latin typeface="Alwyn New Lt" pitchFamily="34" charset="0"/>
              </a:rPr>
              <a:t>podzimu 2009</a:t>
            </a:r>
          </a:p>
        </p:txBody>
      </p:sp>
      <p:sp>
        <p:nvSpPr>
          <p:cNvPr id="8202" name="Content Placeholder 2"/>
          <p:cNvSpPr>
            <a:spLocks noGrp="1"/>
          </p:cNvSpPr>
          <p:nvPr>
            <p:ph sz="quarter" idx="4294967295"/>
          </p:nvPr>
        </p:nvSpPr>
        <p:spPr bwMode="auto">
          <a:xfrm>
            <a:off x="4966507" y="390567"/>
            <a:ext cx="3135643" cy="3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… a cestujících v nich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Preference – výsledkem spolupráce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54275" y="2554288"/>
            <a:ext cx="1524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46421" y="1800981"/>
            <a:ext cx="726070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ROPID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Dopravní podnik hl. m. Prahy, a. 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Technická správa komunikací hl. m. Prahy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Odbor dopravních agend MHMP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Odbory dopravy, dopravní komise a radní jednotlivých městských částí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30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Policie ČR</a:t>
            </a:r>
            <a:endParaRPr lang="cs-CZ" altLang="cs-CZ" sz="3000" dirty="0">
              <a:solidFill>
                <a:srgbClr val="0065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289739"/>
            <a:ext cx="7727950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3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Statistiky                        </a:t>
            </a:r>
            <a:r>
              <a:rPr lang="cs-CZ" altLang="cs-CZ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průběžná čísla ke konci roku 2015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812800" y="1099867"/>
            <a:ext cx="7696200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sz="2300" b="1" dirty="0">
              <a:latin typeface="Calibri" panose="020F0502020204030204" pitchFamily="34" charset="0"/>
            </a:endParaRP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1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52 % </a:t>
            </a:r>
            <a:r>
              <a:rPr lang="cs-CZ" altLang="cs-CZ" sz="21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tram. tratí segregovaných od ostatní dopravy </a:t>
            </a:r>
            <a:r>
              <a:rPr lang="cs-CZ" altLang="cs-CZ" sz="2100" b="1" dirty="0" smtClean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(75 km)</a:t>
            </a:r>
            <a:endParaRPr lang="cs-CZ" altLang="cs-CZ" sz="2100" b="1" dirty="0">
              <a:solidFill>
                <a:srgbClr val="0065C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12,1 km </a:t>
            </a:r>
            <a:r>
              <a:rPr lang="cs-CZ" altLang="cs-CZ" sz="21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podélných prahů podél tramvajových tratí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26,7 km </a:t>
            </a:r>
            <a:r>
              <a:rPr lang="cs-CZ" altLang="cs-CZ" sz="21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vyhrazených jízdních pruhů či úseků s omezením vjezdu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11,3 km </a:t>
            </a:r>
            <a:r>
              <a:rPr lang="cs-CZ" altLang="cs-CZ" sz="21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úseků s jízdou bus po tramvajovém tělese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189</a:t>
            </a:r>
            <a:r>
              <a:rPr lang="cs-CZ" altLang="cs-CZ" sz="21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světelných signalizací s preferencí pro tramvaje (76,2 %)</a:t>
            </a:r>
          </a:p>
          <a:p>
            <a:pPr marL="342900" indent="-342900"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altLang="cs-CZ" sz="21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200</a:t>
            </a:r>
            <a:r>
              <a:rPr lang="cs-CZ" altLang="cs-CZ" sz="2100" b="1" dirty="0">
                <a:solidFill>
                  <a:srgbClr val="0065CC"/>
                </a:solidFill>
                <a:latin typeface="Calibri" panose="020F0502020204030204" pitchFamily="34" charset="0"/>
                <a:cs typeface="Times New Roman" pitchFamily="18" charset="0"/>
              </a:rPr>
              <a:t> světelných signalizací s detekcí pro preferenci autobusů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34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Tramvaje – preference na SSZ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1598755479"/>
              </p:ext>
            </p:extLst>
          </p:nvPr>
        </p:nvGraphicFramePr>
        <p:xfrm>
          <a:off x="621211" y="1402079"/>
          <a:ext cx="8026400" cy="469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12800" y="305128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Arial" charset="0"/>
              </a:defRPr>
            </a:lvl2pPr>
            <a:lvl3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Arial" charset="0"/>
              </a:defRPr>
            </a:lvl3pPr>
            <a:lvl4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Arial" charset="0"/>
              </a:defRPr>
            </a:lvl4pPr>
            <a:lvl5pPr algn="l" defTabSz="89535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3200" b="1">
                <a:solidFill>
                  <a:srgbClr val="595959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34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 Autobusy – samostatné vyhrazené pruhy</a:t>
            </a:r>
          </a:p>
        </p:txBody>
      </p:sp>
      <p:graphicFrame>
        <p:nvGraphicFramePr>
          <p:cNvPr id="7" name="Graf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977061"/>
              </p:ext>
            </p:extLst>
          </p:nvPr>
        </p:nvGraphicFramePr>
        <p:xfrm>
          <a:off x="670560" y="1166950"/>
          <a:ext cx="7947228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289738"/>
            <a:ext cx="7727950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600" dirty="0" smtClean="0">
                <a:solidFill>
                  <a:schemeClr val="bg1"/>
                </a:solidFill>
                <a:latin typeface="Alwyn New Rg" pitchFamily="34" charset="0"/>
              </a:rPr>
              <a:t> </a:t>
            </a:r>
            <a:r>
              <a:rPr lang="cs-CZ" altLang="cs-CZ" sz="3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Evropská ulice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75706" y="1349673"/>
            <a:ext cx="273008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</a:rPr>
              <a:t>+ občasná výstupní zastávka</a:t>
            </a:r>
          </a:p>
          <a:p>
            <a:pPr algn="ctr" eaLnBrk="1" hangingPunct="1"/>
            <a:endParaRPr lang="cs-CZ" altLang="cs-CZ" sz="2000" b="1" dirty="0" smtClean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od 04/2015</a:t>
            </a:r>
          </a:p>
          <a:p>
            <a:pPr algn="ctr" eaLnBrk="1" hangingPunct="1"/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/>
            </a:r>
            <a:b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</a:br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interval bus: 1-2 min</a:t>
            </a:r>
            <a:endParaRPr lang="cs-CZ" altLang="cs-CZ" sz="2000" b="1" dirty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</a:rPr>
              <a:t>úspora: </a:t>
            </a:r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3-5 min</a:t>
            </a:r>
            <a:endParaRPr lang="cs-CZ" altLang="cs-CZ" sz="2000" b="1" dirty="0">
              <a:solidFill>
                <a:srgbClr val="0065CC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8" descr="Evropska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6132" y="3877009"/>
            <a:ext cx="2534919" cy="24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461" y="1444560"/>
            <a:ext cx="5277073" cy="30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62" y="4604327"/>
            <a:ext cx="5277072" cy="17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3461" y="989377"/>
            <a:ext cx="8016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buspruhy (délka 1 200 </a:t>
            </a:r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</a:rPr>
              <a:t>+ 450 </a:t>
            </a:r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m), </a:t>
            </a:r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včetně veřejné linkové dopravy</a:t>
            </a:r>
            <a:endParaRPr lang="cs-CZ" altLang="cs-CZ" sz="2000" dirty="0">
              <a:solidFill>
                <a:srgbClr val="0065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759804" y="1466091"/>
            <a:ext cx="37909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buspruh v délce 890 m</a:t>
            </a:r>
          </a:p>
          <a:p>
            <a:pPr algn="ctr" eaLnBrk="1" hangingPunct="1"/>
            <a:r>
              <a:rPr lang="cs-CZ" altLang="cs-CZ" sz="2000" dirty="0" smtClean="0">
                <a:solidFill>
                  <a:srgbClr val="0065CC"/>
                </a:solidFill>
                <a:latin typeface="Calibri" panose="020F0502020204030204" pitchFamily="34" charset="0"/>
              </a:rPr>
              <a:t>včetně veřejné linkové dopravy</a:t>
            </a:r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</a:rPr>
              <a:t/>
            </a:r>
            <a:b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</a:rPr>
            </a:br>
            <a:endParaRPr lang="cs-CZ" altLang="cs-CZ" sz="2000" b="1" dirty="0" smtClean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od 11/2015</a:t>
            </a:r>
            <a:endParaRPr lang="cs-CZ" altLang="cs-CZ" sz="2000" b="1" dirty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cs-CZ" altLang="cs-CZ" sz="2000" b="1" dirty="0" smtClean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interval </a:t>
            </a:r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</a:rPr>
              <a:t>bus: </a:t>
            </a:r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0,95 min</a:t>
            </a:r>
            <a:endParaRPr lang="cs-CZ" altLang="cs-CZ" sz="2000" b="1" dirty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cs-CZ" altLang="cs-CZ" sz="2000" b="1" dirty="0" smtClean="0">
              <a:solidFill>
                <a:srgbClr val="0065CC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úspora</a:t>
            </a:r>
            <a:r>
              <a:rPr lang="cs-CZ" altLang="cs-CZ" sz="2000" b="1" dirty="0">
                <a:solidFill>
                  <a:srgbClr val="0065CC"/>
                </a:solidFill>
                <a:latin typeface="Calibri" panose="020F0502020204030204" pitchFamily="34" charset="0"/>
              </a:rPr>
              <a:t>: </a:t>
            </a:r>
            <a:r>
              <a:rPr lang="cs-CZ" altLang="cs-CZ" sz="2000" b="1" dirty="0" smtClean="0">
                <a:solidFill>
                  <a:srgbClr val="0065CC"/>
                </a:solidFill>
                <a:latin typeface="Calibri" panose="020F0502020204030204" pitchFamily="34" charset="0"/>
              </a:rPr>
              <a:t>4-6 min</a:t>
            </a:r>
            <a:endParaRPr lang="cs-CZ" altLang="cs-CZ" sz="2000" b="1" dirty="0">
              <a:solidFill>
                <a:srgbClr val="0065CC"/>
              </a:solidFill>
              <a:latin typeface="Calibri" panose="020F0502020204030204" pitchFamily="34" charset="0"/>
            </a:endParaRPr>
          </a:p>
        </p:txBody>
      </p:sp>
      <p:sp>
        <p:nvSpPr>
          <p:cNvPr id="2970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812800" y="305127"/>
            <a:ext cx="772795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cs-CZ" altLang="cs-CZ" sz="3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Strakonická ulice</a:t>
            </a:r>
          </a:p>
        </p:txBody>
      </p:sp>
      <p:pic>
        <p:nvPicPr>
          <p:cNvPr id="51202" name="Picture 2" descr="\\ropid\DFSRoot\FOTO\OPL\Preference_PID\2015-11-18_VJP_Strakonicka_(Barrandovsky_most)\Strakonicka_(VJP)_7h56m-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9418" y="1195878"/>
            <a:ext cx="3519577" cy="50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D:\Prousek\Desktop\Strakonicka_vyber\150914_09-11-52.JPG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299" y="4489086"/>
            <a:ext cx="3910201" cy="176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heme/theme1.xml><?xml version="1.0" encoding="utf-8"?>
<a:theme xmlns:a="http://schemas.openxmlformats.org/drawingml/2006/main" name="10_pid-template">
  <a:themeElements>
    <a:clrScheme name="PID">
      <a:dk1>
        <a:srgbClr val="FFFFFF"/>
      </a:dk1>
      <a:lt1>
        <a:srgbClr val="000000"/>
      </a:lt1>
      <a:dk2>
        <a:srgbClr val="F6F1C0"/>
      </a:dk2>
      <a:lt2>
        <a:srgbClr val="FFFFFF"/>
      </a:lt2>
      <a:accent1>
        <a:srgbClr val="F6F1C0"/>
      </a:accent1>
      <a:accent2>
        <a:srgbClr val="FBAF38"/>
      </a:accent2>
      <a:accent3>
        <a:srgbClr val="C12025"/>
      </a:accent3>
      <a:accent4>
        <a:srgbClr val="00498F"/>
      </a:accent4>
      <a:accent5>
        <a:srgbClr val="E2E4E7"/>
      </a:accent5>
      <a:accent6>
        <a:srgbClr val="979797"/>
      </a:accent6>
      <a:hlink>
        <a:srgbClr val="C12025"/>
      </a:hlink>
      <a:folHlink>
        <a:srgbClr val="00498F"/>
      </a:folHlink>
    </a:clrScheme>
    <a:fontScheme name="10_pid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0" tIns="0" rIns="0" bIns="0">
        <a:spAutoFit/>
      </a:bodyPr>
      <a:lstStyle>
        <a:defPPr eaLnBrk="1" hangingPunct="1">
          <a:spcAft>
            <a:spcPts val="1200"/>
          </a:spcAft>
          <a:buFont typeface="Arial" panose="020B0604020202020204" pitchFamily="34" charset="0"/>
          <a:buChar char="•"/>
          <a:defRPr sz="2000" dirty="0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66AFDA"/>
        </a:accent1>
        <a:accent2>
          <a:srgbClr val="007BC1"/>
        </a:accent2>
        <a:accent3>
          <a:srgbClr val="FFFFFF"/>
        </a:accent3>
        <a:accent4>
          <a:srgbClr val="000000"/>
        </a:accent4>
        <a:accent5>
          <a:srgbClr val="B8D4EA"/>
        </a:accent5>
        <a:accent6>
          <a:srgbClr val="006FAF"/>
        </a:accent6>
        <a:hlink>
          <a:srgbClr val="004E7A"/>
        </a:hlink>
        <a:folHlink>
          <a:srgbClr val="002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1" id="{B9F469AD-ED42-4509-A63E-E7EE558961A5}" vid="{05CDA5DD-C1FF-4795-A004-973427A9B2A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pid-template</Template>
  <TotalTime>1971</TotalTime>
  <Words>659</Words>
  <Application>Microsoft Office PowerPoint</Application>
  <PresentationFormat>Vlastní</PresentationFormat>
  <Paragraphs>133</Paragraphs>
  <Slides>22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10_pid-template</vt:lpstr>
      <vt:lpstr>think-cell Slide</vt:lpstr>
      <vt:lpstr>Pražská integrovaná doprava</vt:lpstr>
      <vt:lpstr> Cíle preference veřejné dopravy</vt:lpstr>
      <vt:lpstr> Preference vozidel</vt:lpstr>
      <vt:lpstr> Preference – výsledkem spolupráce</vt:lpstr>
      <vt:lpstr> Statistiky                        průběžná čísla ke konci roku 2015</vt:lpstr>
      <vt:lpstr>Prezentace aplikace PowerPoint</vt:lpstr>
      <vt:lpstr>Prezentace aplikace PowerPoint</vt:lpstr>
      <vt:lpstr> Evropská ulice</vt:lpstr>
      <vt:lpstr> Strakonická ulice</vt:lpstr>
      <vt:lpstr> Strakonická ulice – stav před buspruhem</vt:lpstr>
      <vt:lpstr> Zastávka Bohemians</vt:lpstr>
      <vt:lpstr> Tunelový komplex Blanka a plynulost VHD</vt:lpstr>
      <vt:lpstr> K řešení 2016: Svatovítská ulice</vt:lpstr>
      <vt:lpstr> K řešení 2016: Jugoslávských partyzánů</vt:lpstr>
      <vt:lpstr> K řešení 2016: Strakonická ulice</vt:lpstr>
      <vt:lpstr> K řešení 2016: křižovatka Vypich a okolí</vt:lpstr>
      <vt:lpstr> K řešení 2016: Radlická x Za Ženskými domovy</vt:lpstr>
      <vt:lpstr> Souhrn informací o preferenci:</vt:lpstr>
      <vt:lpstr> Vyhodnocení prodeje jízdného za rok 2015</vt:lpstr>
      <vt:lpstr> </vt:lpstr>
      <vt:lpstr> Porovnání cen se zahraničím</vt:lpstr>
      <vt:lpstr>Děkujeme za pozornost</vt:lpstr>
    </vt:vector>
  </TitlesOfParts>
  <Company>R O P I 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Pavel Macků</dc:creator>
  <cp:lastModifiedBy>Benda Tomáš </cp:lastModifiedBy>
  <cp:revision>118</cp:revision>
  <cp:lastPrinted>2008-09-19T11:06:26Z</cp:lastPrinted>
  <dcterms:created xsi:type="dcterms:W3CDTF">2014-10-20T07:36:50Z</dcterms:created>
  <dcterms:modified xsi:type="dcterms:W3CDTF">2016-01-25T14:23:13Z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