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3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18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sakova\Desktop\Uzav&#237;rky\Nov&#225;%20strategie%20+%20opravujem%20to\z&#225;&#345;&#237;%202018%20graf%20ZMENTE%20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086956521739135E-2"/>
          <c:y val="0.19217707031751402"/>
          <c:w val="0.71722041538285974"/>
          <c:h val="0.748822661608943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49484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AE-44D8-820D-6CC5CC7417FD}"/>
              </c:ext>
            </c:extLst>
          </c:dPt>
          <c:dPt>
            <c:idx val="1"/>
            <c:bubble3D val="0"/>
            <c:spPr>
              <a:solidFill>
                <a:srgbClr val="9A597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AE-44D8-820D-6CC5CC7417FD}"/>
              </c:ext>
            </c:extLst>
          </c:dPt>
          <c:dPt>
            <c:idx val="2"/>
            <c:bubble3D val="0"/>
            <c:spPr>
              <a:solidFill>
                <a:srgbClr val="3869A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AE-44D8-820D-6CC5CC7417FD}"/>
              </c:ext>
            </c:extLst>
          </c:dPt>
          <c:dPt>
            <c:idx val="3"/>
            <c:bubble3D val="0"/>
            <c:spPr>
              <a:solidFill>
                <a:srgbClr val="99BC3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AE-44D8-820D-6CC5CC7417FD}"/>
              </c:ext>
            </c:extLst>
          </c:dPt>
          <c:dPt>
            <c:idx val="4"/>
            <c:bubble3D val="0"/>
            <c:spPr>
              <a:solidFill>
                <a:srgbClr val="E3A64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AE-44D8-820D-6CC5CC7417FD}"/>
              </c:ext>
            </c:extLst>
          </c:dPt>
          <c:dPt>
            <c:idx val="5"/>
            <c:bubble3D val="0"/>
            <c:spPr>
              <a:solidFill>
                <a:srgbClr val="5A915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AE-44D8-820D-6CC5CC7417FD}"/>
              </c:ext>
            </c:extLst>
          </c:dPt>
          <c:dPt>
            <c:idx val="6"/>
            <c:bubble3D val="0"/>
            <c:spPr>
              <a:solidFill>
                <a:srgbClr val="51948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7AE-44D8-820D-6CC5CC7417FD}"/>
              </c:ext>
            </c:extLst>
          </c:dPt>
          <c:dPt>
            <c:idx val="7"/>
            <c:bubble3D val="0"/>
            <c:spPr>
              <a:solidFill>
                <a:srgbClr val="F3CF5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7AE-44D8-820D-6CC5CC7417FD}"/>
              </c:ext>
            </c:extLst>
          </c:dPt>
          <c:dLbls>
            <c:dLbl>
              <c:idx val="0"/>
              <c:layout>
                <c:manualLayout>
                  <c:x val="-0.12466597655896461"/>
                  <c:y val="1.07795610248172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29 %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229432527830579E-2"/>
                  <c:y val="-0.145212961767757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41196035840317E-2"/>
                  <c:y val="-0.140885360641395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445249570096844E-2"/>
                  <c:y val="-7.71894974876774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141704000362021E-2"/>
                  <c:y val="5.03174466579655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549806543578574E-2"/>
                  <c:y val="7.59751684044958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979466467553626E-2"/>
                  <c:y val="7.89270876659543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5573355054756085E-3"/>
                  <c:y val="7.57758080786349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7AE-44D8-820D-6CC5CC7417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List1!$F$8:$F$15</c:f>
              <c:strCache>
                <c:ptCount val="8"/>
                <c:pt idx="0">
                  <c:v>Komunikace</c:v>
                </c:pt>
                <c:pt idx="1">
                  <c:v>Veřejná prostranství</c:v>
                </c:pt>
                <c:pt idx="2">
                  <c:v>Veřejná doprava</c:v>
                </c:pt>
                <c:pt idx="3">
                  <c:v>Pěší</c:v>
                </c:pt>
                <c:pt idx="4">
                  <c:v>Doprava</c:v>
                </c:pt>
                <c:pt idx="5">
                  <c:v>Městská zeleň</c:v>
                </c:pt>
                <c:pt idx="6">
                  <c:v>Cyklisté</c:v>
                </c:pt>
                <c:pt idx="7">
                  <c:v>Bezbariérovost</c:v>
                </c:pt>
              </c:strCache>
            </c:strRef>
          </c:cat>
          <c:val>
            <c:numRef>
              <c:f>List1!$G$8:$G$15</c:f>
              <c:numCache>
                <c:formatCode>General</c:formatCode>
                <c:ptCount val="8"/>
                <c:pt idx="0">
                  <c:v>3987</c:v>
                </c:pt>
                <c:pt idx="1">
                  <c:v>3480</c:v>
                </c:pt>
                <c:pt idx="2">
                  <c:v>2106</c:v>
                </c:pt>
                <c:pt idx="3">
                  <c:v>1305</c:v>
                </c:pt>
                <c:pt idx="4">
                  <c:v>1107</c:v>
                </c:pt>
                <c:pt idx="5">
                  <c:v>1012</c:v>
                </c:pt>
                <c:pt idx="6">
                  <c:v>434</c:v>
                </c:pt>
                <c:pt idx="7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7AE-44D8-820D-6CC5CC7417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02312754383976"/>
          <c:y val="0.25374539969085369"/>
          <c:w val="0.23709764540302022"/>
          <c:h val="0.579078769917537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BDC1A-F6D5-4BB0-8F51-A769660F6DF8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55CE-FBC5-4539-B1EB-1E01F03E42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41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5CE-FBC5-4539-B1EB-1E01F03E428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A55CE-FBC5-4539-B1EB-1E01F03E428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38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3177E-D97A-4D88-B45F-7BB5F3BD9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7FCB8A9-AFBA-4E7C-AA2F-5A9A9993C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5A64E00-5D41-4AB2-86BF-4867E3F2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C3128A4-65B2-4C8D-9AA9-CFFB3F68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FB4E7C1-066C-4926-888B-F3FE3646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1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9871E4-D3A4-48D3-8ADB-9A788F8B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5599B84-ABCA-4842-A3CC-2438C080C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C8BC87D-30AF-4118-84F6-C77D35D4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16807BE-26E5-492D-A98C-443F3114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E2E14CD-FD79-4B4B-B4B2-EAF4D673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C5F08C4-9D7D-442A-9C65-03C53C6BB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9AAB13A-9EE4-4284-A181-3A9547743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22A3AAD-4498-4C8F-9750-A5080CDF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EDC4CF4-A56E-4587-BA16-8BE71FB2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F9DA1EE-8734-4C15-956A-54303EA2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2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208774-86B7-421F-A924-94C1B9A9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57F9A33-9B54-4F74-92C3-EFD8D5F2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580A3C7-9B00-4488-915F-7630645C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CDD66EB-EA9D-4F44-A72F-FC0AAB76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34E88A8-6B81-4821-B127-5BE4E587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5CC769-9391-4485-BB2C-4C231D5C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97CD42B-E98C-45DC-9291-40FE8539E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936B6BA-B692-4E8B-AA94-849390C0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C5B223A-6F13-4351-9533-2FE1E3E1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9487F5-1F2D-4F0F-B970-9AD33ACC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4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3167D2-E0F8-406B-8843-809CC917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1F5F8B9-D610-4816-99AC-24B23B5B9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2FF24BAC-6FD4-46E3-983B-41F3C2B8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68D049D-38B6-40A3-8669-204BAD819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2D7FE9B-221A-4333-B8B7-E22E2181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FECAF97-D8E8-42F2-81D9-F9165C1F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08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545DE0-27B3-4B85-ACC3-2F5D4761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76A71E6-BEB7-4A4C-90A5-B9185A28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A23C275-E56D-4DAF-9C27-788D25D3D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D3F2816-7C1D-491F-8A55-DA592AED3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B299916A-5E9F-4C7C-8406-7A259AD70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13663B7-91CC-4222-B788-BF9039D4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5016E75-7A09-4BE4-8375-81241EF5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1747D12-69D3-46BC-BC6A-104ED07A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07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E98B52-FA6D-489D-9A14-65C3E7FB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AE02985-AD67-400B-BADA-6CE289B0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ACB92F3-5804-4E0D-BB8B-872B93DB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CD9D9A4-CB74-4103-A1EC-9799C355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4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3205EC2-75DF-4DA0-8AC3-3EEEA2AE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3958355-2854-48D5-B31F-22C42C2B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98F430A-5EBD-4ED5-B6F0-08C72475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0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1F864-6D17-4BC5-846A-097FAAF4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42FA50E-AD21-4863-8B30-BE395C4E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7FEB616-2ACD-4DEE-8761-67001945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41A4740-2FE3-4D26-A8A0-FD158DE3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1675E3D-9728-4A62-A2B2-C54CDDB1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5AECEEE-32E1-46E5-8A63-C29633C7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7A00E2-81B3-4976-B2C7-0AC6097B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43F8A88-E716-4449-858C-BCA1A75E8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41274071-1DAD-4A10-A4E3-CCF509E3B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12AE2EC-84B0-46B1-AA75-372E5ABA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D0C233C-4F39-44DF-BF41-F5E7766F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4B2E848-F588-42AD-9AE2-F0982F9B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00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D67E696-E056-41BB-AD14-B6618FF0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9CD1FBD-3D9F-4A6C-9BB7-CF498B316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A52DF80-E5A3-4B19-B478-2D744B2B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343B-CD8E-4912-BC6C-F1A31F4D5C62}" type="datetimeFigureOut">
              <a:rPr lang="cs-CZ" smtClean="0"/>
              <a:t>11.9.2018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422D87A-FBFF-4F16-8A39-C6B711053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4201A92-370A-4C63-8743-067DDCE2E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B5DC-F56A-4593-AF05-63645BBDC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0EA9EE-B70B-4586-94F7-976E1EE03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OPRAVUJEME.TO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CA3DB16-424D-4575-9EF6-EB62FC8F41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Nová cesta k informacím o opravách</a:t>
            </a:r>
          </a:p>
        </p:txBody>
      </p:sp>
      <p:pic>
        <p:nvPicPr>
          <p:cNvPr id="1026" name="Picture 2" descr="zmente.to - nÃ¡mÄt, stÃ­Å¾nost, pochvala">
            <a:extLst>
              <a:ext uri="{FF2B5EF4-FFF2-40B4-BE49-F238E27FC236}">
                <a16:creationId xmlns:a16="http://schemas.microsoft.com/office/drawing/2014/main" xmlns="" id="{FBAE94CD-F203-48E8-8795-4B720460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1" y="5823291"/>
            <a:ext cx="2233246" cy="61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Praha">
            <a:extLst>
              <a:ext uri="{FF2B5EF4-FFF2-40B4-BE49-F238E27FC236}">
                <a16:creationId xmlns:a16="http://schemas.microsoft.com/office/drawing/2014/main" xmlns="" id="{970FCE72-FF1F-44F7-B46F-443B4A85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5508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0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1B886A-6212-45B2-BB2A-DA6933A8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FDBDB6B-575E-46F1-83AD-9BD50307A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1575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Webové stránky opravujeme.to jsou nadstavbou projektu zmente.to.</a:t>
            </a:r>
          </a:p>
          <a:p>
            <a:pPr lvl="0"/>
            <a:endParaRPr lang="cs-CZ" sz="1600" dirty="0"/>
          </a:p>
          <a:p>
            <a:r>
              <a:rPr lang="cs-CZ" dirty="0"/>
              <a:t>29 % námětů ve zmente.to se týká stavu komunikací (dalších 16 % veřejné dopravy a 8 % dopravy).</a:t>
            </a:r>
          </a:p>
          <a:p>
            <a:endParaRPr lang="cs-CZ" sz="1600" dirty="0"/>
          </a:p>
          <a:p>
            <a:pPr lvl="0"/>
            <a:r>
              <a:rPr lang="cs-CZ" dirty="0"/>
              <a:t>Piktogram přesměruje návštěvníka z webu zmente.to na opravujeme.to.</a:t>
            </a:r>
          </a:p>
          <a:p>
            <a:pPr lvl="1"/>
            <a:r>
              <a:rPr lang="cs-CZ" dirty="0"/>
              <a:t>Po schválení v Apple </a:t>
            </a:r>
            <a:r>
              <a:rPr lang="cs-CZ" dirty="0" err="1"/>
              <a:t>Store</a:t>
            </a:r>
            <a:r>
              <a:rPr lang="cs-CZ" dirty="0"/>
              <a:t> a Google Play bude piktogram funkční i v aplikaci.</a:t>
            </a:r>
          </a:p>
          <a:p>
            <a:pPr lvl="1"/>
            <a:endParaRPr lang="cs-CZ" sz="1600" dirty="0"/>
          </a:p>
          <a:p>
            <a:pPr lvl="0"/>
            <a:r>
              <a:rPr lang="cs-CZ" dirty="0"/>
              <a:t>Web dokáže uživatele lokalizovat a upozornit ho na plánované                         i aktuálně probíhající rekonstrukce silnic a chodníků v jeho okolí.</a:t>
            </a:r>
          </a:p>
          <a:p>
            <a:pPr marL="0" lvl="0" indent="0">
              <a:buNone/>
            </a:pPr>
            <a:endParaRPr lang="cs-CZ" dirty="0"/>
          </a:p>
          <a:p>
            <a:r>
              <a:rPr lang="cs-CZ" dirty="0"/>
              <a:t>Do budoucna plánujeme projekt rozšířit i o akce dopravního podniku           a dalších institucí.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23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Podněty </a:t>
            </a:r>
            <a:r>
              <a:rPr lang="cs-CZ" b="1" dirty="0"/>
              <a:t>zmente.to</a:t>
            </a:r>
            <a:r>
              <a:rPr lang="cs-CZ" dirty="0"/>
              <a:t> v jednotlivých oblastech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081E6DEB-6F86-4276-AB19-20D2451D4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718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00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ACEC847-C687-4A6C-8B7D-90940A805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706"/>
          <a:stretch/>
        </p:blipFill>
        <p:spPr>
          <a:xfrm>
            <a:off x="102486" y="980678"/>
            <a:ext cx="11987027" cy="576301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AAC08224-E837-4148-B922-BF2402EE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21"/>
          </a:xfrm>
        </p:spPr>
        <p:txBody>
          <a:bodyPr>
            <a:normAutofit fontScale="90000"/>
          </a:bodyPr>
          <a:lstStyle/>
          <a:p>
            <a:r>
              <a:rPr lang="cs-CZ" dirty="0"/>
              <a:t>Titulní stránka</a:t>
            </a:r>
          </a:p>
        </p:txBody>
      </p:sp>
      <p:pic>
        <p:nvPicPr>
          <p:cNvPr id="2050" name="Picture 2" descr="logo Praha">
            <a:extLst>
              <a:ext uri="{FF2B5EF4-FFF2-40B4-BE49-F238E27FC236}">
                <a16:creationId xmlns:a16="http://schemas.microsoft.com/office/drawing/2014/main" xmlns="" id="{1A4DEEBD-075C-4C51-9286-F643CD99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8" y="290146"/>
            <a:ext cx="539262" cy="5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02644BF-56A7-4707-8B90-25201A8A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1E55D90-7EB4-43AA-8CAE-D0DD0D50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482"/>
            <a:ext cx="12098215" cy="575161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F99C7854-B63C-4BD2-94AF-E9ACB7E7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21"/>
          </a:xfrm>
        </p:spPr>
        <p:txBody>
          <a:bodyPr>
            <a:normAutofit fontScale="90000"/>
          </a:bodyPr>
          <a:lstStyle/>
          <a:p>
            <a:r>
              <a:rPr lang="cs-CZ" dirty="0"/>
              <a:t>Přehled akcí</a:t>
            </a:r>
          </a:p>
        </p:txBody>
      </p:sp>
      <p:pic>
        <p:nvPicPr>
          <p:cNvPr id="6" name="Picture 2" descr="logo Praha">
            <a:extLst>
              <a:ext uri="{FF2B5EF4-FFF2-40B4-BE49-F238E27FC236}">
                <a16:creationId xmlns:a16="http://schemas.microsoft.com/office/drawing/2014/main" xmlns="" id="{5EB1D421-B930-4CA7-8DCD-097AA97E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8" y="290146"/>
            <a:ext cx="539262" cy="5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CF40418-48B2-4E92-82B1-074D09D2F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84C4999-A9D4-41A7-B3EC-2FB959ED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8" y="1097888"/>
            <a:ext cx="12019085" cy="5693922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2E7D9173-7D20-4A7C-AFB1-66FA7CC5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521"/>
          </a:xfrm>
        </p:spPr>
        <p:txBody>
          <a:bodyPr>
            <a:normAutofit fontScale="90000"/>
          </a:bodyPr>
          <a:lstStyle/>
          <a:p>
            <a:r>
              <a:rPr lang="cs-CZ" dirty="0"/>
              <a:t>Detail akce</a:t>
            </a:r>
          </a:p>
        </p:txBody>
      </p:sp>
      <p:pic>
        <p:nvPicPr>
          <p:cNvPr id="6" name="Picture 2" descr="logo Praha">
            <a:extLst>
              <a:ext uri="{FF2B5EF4-FFF2-40B4-BE49-F238E27FC236}">
                <a16:creationId xmlns:a16="http://schemas.microsoft.com/office/drawing/2014/main" xmlns="" id="{97F97A34-E4F5-41FC-9AD3-5E6943BF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38" y="290146"/>
            <a:ext cx="539262" cy="5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67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107</Words>
  <Application>Microsoft Office PowerPoint</Application>
  <PresentationFormat>Širokoúhlá obrazovka</PresentationFormat>
  <Paragraphs>27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OPRAVUJEME.TO</vt:lpstr>
      <vt:lpstr>Fakta</vt:lpstr>
      <vt:lpstr>Podněty zmente.to v jednotlivých oblastech</vt:lpstr>
      <vt:lpstr>Titulní stránka</vt:lpstr>
      <vt:lpstr>Přehled akcí</vt:lpstr>
      <vt:lpstr>Detail akce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Opravujeme.to</dc:title>
  <dc:creator>Martin Farář</dc:creator>
  <cp:lastModifiedBy>Kubátová Eva (MHMP, OKM)</cp:lastModifiedBy>
  <cp:revision>14</cp:revision>
  <dcterms:created xsi:type="dcterms:W3CDTF">2018-09-10T10:13:26Z</dcterms:created>
  <dcterms:modified xsi:type="dcterms:W3CDTF">2018-09-11T09:08:40Z</dcterms:modified>
</cp:coreProperties>
</file>