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8" r:id="rId9"/>
    <p:sldId id="267" r:id="rId10"/>
    <p:sldId id="262" r:id="rId1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393942A3-1B25-42B5-8281-BB2D8576E663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36B0A2CC-7A83-4455-BD8B-ACE4D5C412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253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577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5776"/>
          </a:xfrm>
          <a:prstGeom prst="rect">
            <a:avLst/>
          </a:prstGeom>
        </p:spPr>
        <p:txBody>
          <a:bodyPr vert="horz" lIns="91504" tIns="45752" rIns="91504" bIns="45752" rtlCol="0"/>
          <a:lstStyle>
            <a:lvl1pPr algn="r">
              <a:defRPr sz="1200"/>
            </a:lvl1pPr>
          </a:lstStyle>
          <a:p>
            <a:fld id="{DDC3ED4B-704A-4E14-A2D8-071E8FBCF4E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04" tIns="45752" rIns="91504" bIns="4575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6225"/>
            <a:ext cx="5438140" cy="4466748"/>
          </a:xfrm>
          <a:prstGeom prst="rect">
            <a:avLst/>
          </a:prstGeom>
        </p:spPr>
        <p:txBody>
          <a:bodyPr vert="horz" lIns="91504" tIns="45752" rIns="91504" bIns="4575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861"/>
            <a:ext cx="2946189" cy="495776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861"/>
            <a:ext cx="2946189" cy="495776"/>
          </a:xfrm>
          <a:prstGeom prst="rect">
            <a:avLst/>
          </a:prstGeom>
        </p:spPr>
        <p:txBody>
          <a:bodyPr vert="horz" lIns="91504" tIns="45752" rIns="91504" bIns="45752" rtlCol="0" anchor="b"/>
          <a:lstStyle>
            <a:lvl1pPr algn="r">
              <a:defRPr sz="1200"/>
            </a:lvl1pPr>
          </a:lstStyle>
          <a:p>
            <a:fld id="{C8222FB7-0E03-4B12-A02A-19F4B4C8B7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23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222FB7-0E03-4B12-A02A-19F4B4C8B71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982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517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886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4876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876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95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262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12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325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70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47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73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2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85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13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533D8-F42A-4705-9679-8BCCD60079FE}" type="datetimeFigureOut">
              <a:rPr lang="cs-CZ" smtClean="0"/>
              <a:t>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B2673-2521-4D18-AC1A-C69E2EB054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0460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2198" y="0"/>
            <a:ext cx="10162944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ovéPole 4"/>
          <p:cNvSpPr txBox="1"/>
          <p:nvPr/>
        </p:nvSpPr>
        <p:spPr>
          <a:xfrm>
            <a:off x="5239499" y="2852936"/>
            <a:ext cx="387356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smtClean="0">
                <a:solidFill>
                  <a:schemeClr val="bg1"/>
                </a:solidFill>
                <a:latin typeface="+mj-lt"/>
              </a:rPr>
              <a:t>„</a:t>
            </a:r>
            <a:r>
              <a:rPr lang="cs-CZ" sz="2000" b="1" smtClean="0">
                <a:solidFill>
                  <a:schemeClr val="bg1"/>
                </a:solidFill>
                <a:latin typeface="+mj-lt"/>
              </a:rPr>
              <a:t>DEJME 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DĚTEM </a:t>
            </a:r>
            <a:r>
              <a:rPr lang="cs-CZ" sz="2000" b="1" smtClean="0">
                <a:solidFill>
                  <a:schemeClr val="bg1"/>
                </a:solidFill>
                <a:latin typeface="+mj-lt"/>
              </a:rPr>
              <a:t>ŠANCI</a:t>
            </a:r>
            <a:r>
              <a:rPr lang="cs-CZ" sz="2000" b="1" smtClean="0">
                <a:solidFill>
                  <a:schemeClr val="bg1"/>
                </a:solidFill>
                <a:latin typeface="+mj-lt"/>
              </a:rPr>
              <a:t>!“ 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cs-CZ" sz="2000" b="1" dirty="0" smtClean="0">
                <a:solidFill>
                  <a:schemeClr val="bg1"/>
                </a:solidFill>
                <a:latin typeface="+mj-lt"/>
              </a:rPr>
            </a:b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                DAGMAR  PECKOVÁ </a:t>
            </a:r>
          </a:p>
          <a:p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cs-CZ" sz="2000" b="1" dirty="0" smtClean="0">
                <a:solidFill>
                  <a:schemeClr val="bg1"/>
                </a:solidFill>
                <a:latin typeface="+mj-lt"/>
              </a:rPr>
            </a:b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Benefiční koncert na podporu dětí </a:t>
            </a:r>
          </a:p>
          <a:p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z dětských domovů</a:t>
            </a: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07504" y="188640"/>
            <a:ext cx="1637436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bg1"/>
                </a:solidFill>
                <a:latin typeface="+mj-lt"/>
              </a:rPr>
              <a:t>Prezentace</a:t>
            </a:r>
            <a:endParaRPr lang="cs-CZ" sz="25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371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2198" y="0"/>
            <a:ext cx="10162944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ovéPole 5"/>
          <p:cNvSpPr txBox="1"/>
          <p:nvPr/>
        </p:nvSpPr>
        <p:spPr>
          <a:xfrm>
            <a:off x="107504" y="269369"/>
            <a:ext cx="2818079" cy="340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>
                <a:solidFill>
                  <a:schemeClr val="bg1"/>
                </a:solidFill>
                <a:latin typeface="+mj-lt"/>
              </a:rPr>
              <a:t>Kontakt:</a:t>
            </a:r>
          </a:p>
          <a:p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dirty="0">
                <a:solidFill>
                  <a:schemeClr val="bg1"/>
                </a:solidFill>
              </a:rPr>
              <a:t>Mgr. Marta Duspivová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 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DEJME DĚTEM ŠANCI o.p.s.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Nad Nuslemi 714/11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140 00  Praha 4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t</a:t>
            </a:r>
            <a:r>
              <a:rPr lang="cs-CZ" sz="1400" b="1" dirty="0" smtClean="0">
                <a:solidFill>
                  <a:schemeClr val="bg1"/>
                </a:solidFill>
              </a:rPr>
              <a:t>el</a:t>
            </a:r>
            <a:r>
              <a:rPr lang="cs-CZ" sz="1400" b="1" dirty="0">
                <a:solidFill>
                  <a:schemeClr val="bg1"/>
                </a:solidFill>
              </a:rPr>
              <a:t>.: 721 628 059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email</a:t>
            </a:r>
            <a:r>
              <a:rPr lang="cs-CZ" sz="1400" b="1" dirty="0">
                <a:solidFill>
                  <a:schemeClr val="bg1"/>
                </a:solidFill>
              </a:rPr>
              <a:t>: </a:t>
            </a:r>
            <a:r>
              <a:rPr lang="cs-CZ" sz="1400" b="1" u="sng" dirty="0">
                <a:solidFill>
                  <a:schemeClr val="bg1"/>
                </a:solidFill>
              </a:rPr>
              <a:t>marta@dejmedetemsanci.cz</a:t>
            </a:r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u="sng" dirty="0">
                <a:solidFill>
                  <a:schemeClr val="bg1"/>
                </a:solidFill>
              </a:rPr>
              <a:t>www.dejmedetemsanci.cz</a:t>
            </a:r>
            <a:endParaRPr lang="cs-CZ" sz="1400" b="1" dirty="0">
              <a:solidFill>
                <a:schemeClr val="bg1"/>
              </a:solidFill>
            </a:endParaRPr>
          </a:p>
          <a:p>
            <a:endParaRPr lang="cs-CZ" sz="1400" b="1" dirty="0" smtClean="0">
              <a:solidFill>
                <a:schemeClr val="bg1"/>
              </a:solidFill>
            </a:endParaRPr>
          </a:p>
          <a:p>
            <a:endParaRPr lang="cs-CZ" sz="2500" b="1" dirty="0" smtClean="0">
              <a:solidFill>
                <a:schemeClr val="bg1"/>
              </a:solidFill>
              <a:latin typeface="+mj-lt"/>
            </a:endParaRPr>
          </a:p>
          <a:p>
            <a:endParaRPr lang="cs-CZ" sz="2500" dirty="0"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018042" y="3830341"/>
            <a:ext cx="309634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</a:rPr>
              <a:t>agentura CAMERATA, s. r. o.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jednatelka Martina Straková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Senovážné nám. 23, 110 00 Praha 1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Česká </a:t>
            </a:r>
            <a:r>
              <a:rPr lang="cs-CZ" sz="1400" b="1" dirty="0">
                <a:solidFill>
                  <a:schemeClr val="bg1"/>
                </a:solidFill>
              </a:rPr>
              <a:t>republika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+</a:t>
            </a:r>
            <a:r>
              <a:rPr lang="cs-CZ" sz="1400" b="1" dirty="0">
                <a:solidFill>
                  <a:schemeClr val="bg1"/>
                </a:solidFill>
              </a:rPr>
              <a:t>420 224 142 1321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production@camerata.cz</a:t>
            </a:r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www.camerata.cz</a:t>
            </a:r>
            <a:endParaRPr lang="cs-CZ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15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2198" y="0"/>
            <a:ext cx="10162944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ovéPole 4"/>
          <p:cNvSpPr txBox="1"/>
          <p:nvPr/>
        </p:nvSpPr>
        <p:spPr>
          <a:xfrm>
            <a:off x="5200030" y="2852936"/>
            <a:ext cx="395005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  <a:latin typeface="+mj-lt"/>
              </a:rPr>
              <a:t>t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ermín koncertu: 6. října 2016</a:t>
            </a:r>
          </a:p>
          <a:p>
            <a:r>
              <a:rPr lang="cs-CZ" sz="2000" b="1" dirty="0">
                <a:solidFill>
                  <a:schemeClr val="bg1"/>
                </a:solidFill>
                <a:latin typeface="+mj-lt"/>
              </a:rPr>
              <a:t>č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as: 19:00</a:t>
            </a:r>
          </a:p>
          <a:p>
            <a:r>
              <a:rPr lang="cs-CZ" sz="2000" b="1" dirty="0">
                <a:solidFill>
                  <a:schemeClr val="bg1"/>
                </a:solidFill>
                <a:latin typeface="+mj-lt"/>
              </a:rPr>
              <a:t>m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ísto: Kostel sv. Šimona a Judy,</a:t>
            </a:r>
          </a:p>
          <a:p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Praha 1</a:t>
            </a:r>
          </a:p>
          <a:p>
            <a:r>
              <a:rPr lang="cs-CZ" sz="2000" b="1" dirty="0">
                <a:solidFill>
                  <a:schemeClr val="bg1"/>
                </a:solidFill>
                <a:latin typeface="+mj-lt"/>
              </a:rPr>
              <a:t>k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apacita: 400 míst</a:t>
            </a:r>
          </a:p>
          <a:p>
            <a:r>
              <a:rPr lang="cs-CZ" sz="2000" b="1" dirty="0">
                <a:solidFill>
                  <a:schemeClr val="bg1"/>
                </a:solidFill>
                <a:latin typeface="+mj-lt"/>
              </a:rPr>
              <a:t>c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ena vstupenek: 890 Kč a 790 Kč</a:t>
            </a:r>
          </a:p>
          <a:p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v předprodeji od 1. června 2016</a:t>
            </a:r>
          </a:p>
          <a:p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v síti </a:t>
            </a:r>
            <a:r>
              <a:rPr lang="cs-CZ" sz="2000" b="1" dirty="0" err="1" smtClean="0">
                <a:solidFill>
                  <a:schemeClr val="bg1"/>
                </a:solidFill>
                <a:latin typeface="+mj-lt"/>
              </a:rPr>
              <a:t>Ticketstream</a:t>
            </a:r>
            <a:endParaRPr lang="cs-CZ" sz="2000" b="1" dirty="0" smtClean="0">
              <a:solidFill>
                <a:schemeClr val="bg1"/>
              </a:solidFill>
              <a:latin typeface="+mj-lt"/>
            </a:endParaRPr>
          </a:p>
          <a:p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pořádá: DEJME DĚTEM ŠANCI o.p.s.</a:t>
            </a:r>
          </a:p>
          <a:p>
            <a:r>
              <a:rPr lang="cs-CZ" sz="2000" b="1" dirty="0">
                <a:solidFill>
                  <a:schemeClr val="bg1"/>
                </a:solidFill>
                <a:latin typeface="+mj-lt"/>
              </a:rPr>
              <a:t>v</a:t>
            </a:r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e spolupráci s agenturou</a:t>
            </a:r>
          </a:p>
          <a:p>
            <a:r>
              <a:rPr lang="cs-CZ" sz="2000" b="1" dirty="0" smtClean="0">
                <a:solidFill>
                  <a:schemeClr val="bg1"/>
                </a:solidFill>
                <a:latin typeface="+mj-lt"/>
              </a:rPr>
              <a:t>CAMERATA</a:t>
            </a:r>
            <a:r>
              <a:rPr lang="cs-CZ" sz="2000" b="1" dirty="0">
                <a:solidFill>
                  <a:schemeClr val="bg1"/>
                </a:solidFill>
                <a:latin typeface="+mj-lt"/>
              </a:rPr>
              <a:t>, s. r. o.</a:t>
            </a:r>
          </a:p>
        </p:txBody>
      </p:sp>
    </p:spTree>
    <p:extLst>
      <p:ext uri="{BB962C8B-B14F-4D97-AF65-F5344CB8AC3E}">
        <p14:creationId xmlns:p14="http://schemas.microsoft.com/office/powerpoint/2010/main" val="277237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2198" y="0"/>
            <a:ext cx="10162944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ovéPole 5"/>
          <p:cNvSpPr txBox="1"/>
          <p:nvPr/>
        </p:nvSpPr>
        <p:spPr>
          <a:xfrm>
            <a:off x="207075" y="188640"/>
            <a:ext cx="3895746" cy="63555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 smtClean="0">
                <a:solidFill>
                  <a:schemeClr val="bg1"/>
                </a:solidFill>
                <a:latin typeface="+mj-lt"/>
              </a:rPr>
              <a:t>Program</a:t>
            </a:r>
          </a:p>
          <a:p>
            <a:endParaRPr lang="cs-CZ" sz="500" b="1" dirty="0" smtClean="0">
              <a:solidFill>
                <a:schemeClr val="bg1"/>
              </a:solidFill>
              <a:latin typeface="+mj-lt"/>
            </a:endParaRPr>
          </a:p>
          <a:p>
            <a:endParaRPr lang="cs-CZ" sz="500" b="1" dirty="0">
              <a:solidFill>
                <a:schemeClr val="bg1"/>
              </a:solidFill>
              <a:latin typeface="+mj-lt"/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G. Mahler: Písně potulného tovaryše (cca 18 min.)</a:t>
            </a:r>
          </a:p>
          <a:p>
            <a:r>
              <a:rPr lang="cs-CZ" sz="1400" b="1" i="1" dirty="0" smtClean="0">
                <a:solidFill>
                  <a:schemeClr val="bg1"/>
                </a:solidFill>
              </a:rPr>
              <a:t>Dagmar Pecková – zpěv</a:t>
            </a:r>
          </a:p>
          <a:p>
            <a:r>
              <a:rPr lang="cs-CZ" sz="1400" b="1" i="1" dirty="0" smtClean="0">
                <a:solidFill>
                  <a:schemeClr val="bg1"/>
                </a:solidFill>
              </a:rPr>
              <a:t>Miroslav Sekera – klavír</a:t>
            </a:r>
          </a:p>
          <a:p>
            <a:r>
              <a:rPr lang="cs-CZ" sz="1400" b="1" i="1" dirty="0" smtClean="0">
                <a:solidFill>
                  <a:schemeClr val="bg1"/>
                </a:solidFill>
              </a:rPr>
              <a:t> </a:t>
            </a:r>
            <a:endParaRPr lang="cs-CZ" sz="1400" b="1" dirty="0" smtClean="0">
              <a:solidFill>
                <a:schemeClr val="bg1"/>
              </a:solidFill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B. Martinů: Variace na slovenskou 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lidovou píseň pro violoncello a klavír</a:t>
            </a:r>
          </a:p>
          <a:p>
            <a:r>
              <a:rPr lang="cs-CZ" sz="1400" b="1" i="1" dirty="0" smtClean="0">
                <a:solidFill>
                  <a:schemeClr val="bg1"/>
                </a:solidFill>
              </a:rPr>
              <a:t>Eduard Šístek – violoncello</a:t>
            </a:r>
            <a:endParaRPr lang="cs-CZ" sz="1400" b="1" dirty="0" smtClean="0">
              <a:solidFill>
                <a:schemeClr val="bg1"/>
              </a:solidFill>
            </a:endParaRPr>
          </a:p>
          <a:p>
            <a:r>
              <a:rPr lang="cs-CZ" sz="1400" b="1" i="1" dirty="0" smtClean="0">
                <a:solidFill>
                  <a:schemeClr val="bg1"/>
                </a:solidFill>
              </a:rPr>
              <a:t>Miroslav Sekera – klavír </a:t>
            </a:r>
            <a:endParaRPr lang="cs-CZ" sz="1400" b="1" dirty="0" smtClean="0">
              <a:solidFill>
                <a:schemeClr val="bg1"/>
              </a:solidFill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L. Janáček: Moravská lidová poezie 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– výběr z písní</a:t>
            </a:r>
          </a:p>
          <a:p>
            <a:r>
              <a:rPr lang="cs-CZ" sz="1400" b="1" i="1" dirty="0" smtClean="0">
                <a:solidFill>
                  <a:schemeClr val="bg1"/>
                </a:solidFill>
              </a:rPr>
              <a:t>Zuzana Holakovská – zpěv </a:t>
            </a:r>
            <a:endParaRPr lang="cs-CZ" sz="1400" b="1" dirty="0" smtClean="0">
              <a:solidFill>
                <a:schemeClr val="bg1"/>
              </a:solidFill>
            </a:endParaRPr>
          </a:p>
          <a:p>
            <a:r>
              <a:rPr lang="cs-CZ" sz="1400" b="1" i="1" dirty="0" smtClean="0">
                <a:solidFill>
                  <a:schemeClr val="bg1"/>
                </a:solidFill>
              </a:rPr>
              <a:t>Karin Suková – klavír </a:t>
            </a:r>
          </a:p>
          <a:p>
            <a:endParaRPr lang="cs-CZ" sz="1400" b="1" dirty="0" smtClean="0">
              <a:solidFill>
                <a:schemeClr val="bg1"/>
              </a:solidFill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B</a:t>
            </a:r>
            <a:r>
              <a:rPr lang="cs-CZ" sz="1400" b="1" dirty="0">
                <a:solidFill>
                  <a:schemeClr val="bg1"/>
                </a:solidFill>
              </a:rPr>
              <a:t>. Smetana: 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Koncertní etuda Na břehu mořském</a:t>
            </a:r>
          </a:p>
          <a:p>
            <a:r>
              <a:rPr lang="cs-CZ" sz="1400" b="1" i="1" dirty="0">
                <a:solidFill>
                  <a:schemeClr val="bg1"/>
                </a:solidFill>
              </a:rPr>
              <a:t>Miroslav Sekera – klavír </a:t>
            </a:r>
            <a:endParaRPr lang="cs-CZ" sz="1400" b="1" dirty="0">
              <a:solidFill>
                <a:schemeClr val="bg1"/>
              </a:solidFill>
            </a:endParaRPr>
          </a:p>
          <a:p>
            <a:endParaRPr lang="cs-CZ" sz="1400" b="1" dirty="0" smtClean="0">
              <a:solidFill>
                <a:schemeClr val="bg1"/>
              </a:solidFill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A</a:t>
            </a:r>
            <a:r>
              <a:rPr lang="cs-CZ" sz="1400" b="1" dirty="0">
                <a:solidFill>
                  <a:schemeClr val="bg1"/>
                </a:solidFill>
              </a:rPr>
              <a:t>. Dvořák: V národním tónu</a:t>
            </a:r>
          </a:p>
          <a:p>
            <a:r>
              <a:rPr lang="cs-CZ" sz="1400" b="1" i="1" dirty="0">
                <a:solidFill>
                  <a:schemeClr val="bg1"/>
                </a:solidFill>
              </a:rPr>
              <a:t>Dagmar Pecková – zpěv</a:t>
            </a:r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i="1" dirty="0">
                <a:solidFill>
                  <a:schemeClr val="bg1"/>
                </a:solidFill>
              </a:rPr>
              <a:t>Miroslav Sekera – klavír </a:t>
            </a:r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cs-CZ" sz="1400" b="1" dirty="0" smtClean="0">
                <a:solidFill>
                  <a:schemeClr val="bg1"/>
                </a:solidFill>
              </a:rPr>
              <a:t> </a:t>
            </a:r>
          </a:p>
          <a:p>
            <a:endParaRPr lang="cs-CZ" sz="2500" b="1" dirty="0" smtClean="0">
              <a:solidFill>
                <a:schemeClr val="bg1"/>
              </a:solidFill>
              <a:latin typeface="+mj-lt"/>
            </a:endParaRPr>
          </a:p>
          <a:p>
            <a:endParaRPr lang="cs-CZ" sz="2500" dirty="0">
              <a:latin typeface="+mj-lt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726717" y="3971282"/>
            <a:ext cx="391735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b="1" dirty="0">
                <a:solidFill>
                  <a:schemeClr val="bg1"/>
                </a:solidFill>
              </a:rPr>
              <a:t>A. Dvořák: Mazurek </a:t>
            </a:r>
          </a:p>
          <a:p>
            <a:r>
              <a:rPr lang="cs-CZ" sz="1400" b="1" i="1" dirty="0">
                <a:solidFill>
                  <a:schemeClr val="bg1"/>
                </a:solidFill>
              </a:rPr>
              <a:t>Olga Šroubková – housle</a:t>
            </a:r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i="1" dirty="0">
                <a:solidFill>
                  <a:schemeClr val="bg1"/>
                </a:solidFill>
              </a:rPr>
              <a:t>Miroslav Sekera – klavír </a:t>
            </a:r>
            <a:endParaRPr lang="cs-CZ" sz="1400" b="1" i="1" dirty="0" smtClean="0">
              <a:solidFill>
                <a:schemeClr val="bg1"/>
              </a:solidFill>
            </a:endParaRPr>
          </a:p>
          <a:p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dirty="0" smtClean="0">
                <a:solidFill>
                  <a:schemeClr val="bg1"/>
                </a:solidFill>
              </a:rPr>
              <a:t>V</a:t>
            </a:r>
            <a:r>
              <a:rPr lang="cs-CZ" sz="1400" b="1" dirty="0">
                <a:solidFill>
                  <a:schemeClr val="bg1"/>
                </a:solidFill>
              </a:rPr>
              <a:t>. Novák: Melancholické písně o lásce</a:t>
            </a:r>
          </a:p>
          <a:p>
            <a:r>
              <a:rPr lang="cs-CZ" sz="1400" b="1" i="1" dirty="0">
                <a:solidFill>
                  <a:schemeClr val="bg1"/>
                </a:solidFill>
              </a:rPr>
              <a:t>Dagmar Pecková – zpěv</a:t>
            </a:r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i="1" dirty="0">
                <a:solidFill>
                  <a:schemeClr val="bg1"/>
                </a:solidFill>
              </a:rPr>
              <a:t>Miroslav Sekera – klavír </a:t>
            </a:r>
            <a:endParaRPr lang="cs-CZ" sz="1400" b="1" dirty="0">
              <a:solidFill>
                <a:schemeClr val="bg1"/>
              </a:solidFill>
            </a:endParaRPr>
          </a:p>
          <a:p>
            <a:r>
              <a:rPr lang="cs-CZ" sz="1400" b="1" dirty="0">
                <a:solidFill>
                  <a:schemeClr val="bg1"/>
                </a:solidFill>
              </a:rPr>
              <a:t> </a:t>
            </a:r>
          </a:p>
          <a:p>
            <a:r>
              <a:rPr lang="cs-CZ" sz="1400" b="1" dirty="0">
                <a:solidFill>
                  <a:schemeClr val="bg1"/>
                </a:solidFill>
              </a:rPr>
              <a:t>(Přídavky - L</a:t>
            </a:r>
            <a:r>
              <a:rPr lang="cs-CZ" sz="1400" b="1">
                <a:solidFill>
                  <a:schemeClr val="bg1"/>
                </a:solidFill>
              </a:rPr>
              <a:t>. </a:t>
            </a:r>
            <a:r>
              <a:rPr lang="cs-CZ" sz="1400" b="1" smtClean="0">
                <a:solidFill>
                  <a:schemeClr val="bg1"/>
                </a:solidFill>
              </a:rPr>
              <a:t> Janáček</a:t>
            </a:r>
            <a:r>
              <a:rPr lang="cs-CZ" sz="1400" b="1" dirty="0">
                <a:solidFill>
                  <a:schemeClr val="bg1"/>
                </a:solidFill>
              </a:rPr>
              <a:t>: Koníčky milého, Muzikanti)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4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07504" y="188639"/>
            <a:ext cx="5256584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Dagmar Pecková – zpěv</a:t>
            </a:r>
          </a:p>
          <a:p>
            <a:endParaRPr lang="cs-CZ" sz="1200" b="1" dirty="0" smtClean="0"/>
          </a:p>
          <a:p>
            <a:r>
              <a:rPr lang="cs-CZ" sz="1400" b="1" dirty="0"/>
              <a:t>Operní pěvkyně Dagmar Pecková pochází z Chrudimi. </a:t>
            </a:r>
            <a:endParaRPr lang="cs-CZ" sz="1400" b="1" dirty="0" smtClean="0"/>
          </a:p>
          <a:p>
            <a:endParaRPr lang="cs-CZ" sz="1400" b="1" dirty="0" smtClean="0"/>
          </a:p>
          <a:p>
            <a:r>
              <a:rPr lang="cs-CZ" sz="1400" b="1" dirty="0" smtClean="0"/>
              <a:t>Během </a:t>
            </a:r>
            <a:r>
              <a:rPr lang="cs-CZ" sz="1400" b="1" dirty="0"/>
              <a:t>své úspěšné profesionální kariéry se </a:t>
            </a:r>
            <a:r>
              <a:rPr lang="cs-CZ" sz="1400" b="1" dirty="0" smtClean="0"/>
              <a:t>představila </a:t>
            </a:r>
            <a:r>
              <a:rPr lang="cs-CZ" sz="1400" b="1" dirty="0"/>
              <a:t>na světových operních a koncertních scénách </a:t>
            </a:r>
            <a:r>
              <a:rPr lang="cs-CZ" sz="1400" b="1" dirty="0" smtClean="0"/>
              <a:t>jako </a:t>
            </a:r>
            <a:r>
              <a:rPr lang="cs-CZ" sz="1400" b="1" dirty="0"/>
              <a:t>např. </a:t>
            </a:r>
            <a:r>
              <a:rPr lang="cs-CZ" sz="1400" b="1" dirty="0" smtClean="0"/>
              <a:t>v </a:t>
            </a:r>
            <a:r>
              <a:rPr lang="cs-CZ" sz="1400" b="1" dirty="0" err="1" smtClean="0"/>
              <a:t>Bayerische</a:t>
            </a:r>
            <a:r>
              <a:rPr lang="cs-CZ" sz="1400" b="1" dirty="0" smtClean="0"/>
              <a:t> </a:t>
            </a:r>
            <a:r>
              <a:rPr lang="cs-CZ" sz="1400" b="1" dirty="0" err="1"/>
              <a:t>Staatsoper</a:t>
            </a:r>
            <a:r>
              <a:rPr lang="cs-CZ" sz="1400" b="1" dirty="0"/>
              <a:t>, Carnegie </a:t>
            </a:r>
            <a:r>
              <a:rPr lang="cs-CZ" sz="1400" b="1" dirty="0" err="1"/>
              <a:t>Hall</a:t>
            </a:r>
            <a:r>
              <a:rPr lang="cs-CZ" sz="1400" b="1" dirty="0"/>
              <a:t> </a:t>
            </a:r>
            <a:r>
              <a:rPr lang="cs-CZ" sz="1400" b="1" dirty="0" err="1"/>
              <a:t>NewYork</a:t>
            </a:r>
            <a:r>
              <a:rPr lang="cs-CZ" sz="1400" b="1" dirty="0"/>
              <a:t>, </a:t>
            </a:r>
            <a:r>
              <a:rPr lang="cs-CZ" sz="1400" b="1" dirty="0" err="1" smtClean="0"/>
              <a:t>Concertgebouw</a:t>
            </a:r>
            <a:r>
              <a:rPr lang="cs-CZ" sz="1400" b="1" dirty="0" smtClean="0"/>
              <a:t> </a:t>
            </a:r>
            <a:r>
              <a:rPr lang="cs-CZ" sz="1400" b="1" dirty="0"/>
              <a:t>Amsterodam, Grand </a:t>
            </a:r>
            <a:r>
              <a:rPr lang="cs-CZ" sz="1400" b="1" dirty="0" err="1"/>
              <a:t>Théâtre</a:t>
            </a:r>
            <a:r>
              <a:rPr lang="cs-CZ" sz="1400" b="1" dirty="0"/>
              <a:t> </a:t>
            </a:r>
            <a:r>
              <a:rPr lang="cs-CZ" sz="1400" b="1" dirty="0" smtClean="0"/>
              <a:t>de </a:t>
            </a:r>
            <a:r>
              <a:rPr lang="cs-CZ" sz="1400" b="1" dirty="0" err="1"/>
              <a:t>Genève</a:t>
            </a:r>
            <a:r>
              <a:rPr lang="cs-CZ" sz="1400" b="1" dirty="0"/>
              <a:t>, </a:t>
            </a:r>
            <a:r>
              <a:rPr lang="cs-CZ" sz="1400" b="1" dirty="0" smtClean="0"/>
              <a:t>Národním </a:t>
            </a:r>
            <a:r>
              <a:rPr lang="cs-CZ" sz="1400" b="1" dirty="0"/>
              <a:t>divadle v Praze, </a:t>
            </a:r>
            <a:r>
              <a:rPr lang="cs-CZ" sz="1400" b="1" dirty="0" err="1"/>
              <a:t>Opéra</a:t>
            </a:r>
            <a:r>
              <a:rPr lang="cs-CZ" sz="1400" b="1" dirty="0"/>
              <a:t> </a:t>
            </a:r>
            <a:r>
              <a:rPr lang="cs-CZ" sz="1400" b="1" dirty="0" err="1"/>
              <a:t>National</a:t>
            </a:r>
            <a:r>
              <a:rPr lang="cs-CZ" sz="1400" b="1" dirty="0"/>
              <a:t> de Paris, </a:t>
            </a:r>
            <a:r>
              <a:rPr lang="cs-CZ" sz="1400" b="1" dirty="0" err="1" smtClean="0"/>
              <a:t>Royal</a:t>
            </a:r>
            <a:r>
              <a:rPr lang="cs-CZ" sz="1400" b="1" dirty="0" smtClean="0"/>
              <a:t> </a:t>
            </a:r>
            <a:r>
              <a:rPr lang="cs-CZ" sz="1400" b="1" dirty="0"/>
              <a:t>Opera </a:t>
            </a:r>
            <a:r>
              <a:rPr lang="cs-CZ" sz="1400" b="1" dirty="0" err="1"/>
              <a:t>Hause</a:t>
            </a:r>
            <a:r>
              <a:rPr lang="cs-CZ" sz="1400" b="1" dirty="0"/>
              <a:t> </a:t>
            </a:r>
            <a:r>
              <a:rPr lang="cs-CZ" sz="1400" b="1" dirty="0" err="1"/>
              <a:t>Covent</a:t>
            </a:r>
            <a:r>
              <a:rPr lang="cs-CZ" sz="1400" b="1" dirty="0"/>
              <a:t> Garden London, </a:t>
            </a:r>
            <a:r>
              <a:rPr lang="cs-CZ" sz="1400" b="1" dirty="0" smtClean="0"/>
              <a:t>San </a:t>
            </a:r>
            <a:r>
              <a:rPr lang="cs-CZ" sz="1400" b="1" dirty="0"/>
              <a:t>Francisco Opera, </a:t>
            </a:r>
            <a:r>
              <a:rPr lang="cs-CZ" sz="1400" b="1" dirty="0" err="1"/>
              <a:t>Wigmore</a:t>
            </a:r>
            <a:r>
              <a:rPr lang="cs-CZ" sz="1400" b="1" dirty="0"/>
              <a:t> </a:t>
            </a:r>
            <a:r>
              <a:rPr lang="cs-CZ" sz="1400" b="1" dirty="0" err="1"/>
              <a:t>Hall</a:t>
            </a:r>
            <a:r>
              <a:rPr lang="cs-CZ" sz="1400" b="1" dirty="0"/>
              <a:t> v Londýně aj. </a:t>
            </a:r>
            <a:r>
              <a:rPr lang="cs-CZ" sz="1400" b="1" dirty="0" smtClean="0"/>
              <a:t>Byla </a:t>
            </a:r>
            <a:r>
              <a:rPr lang="cs-CZ" sz="1400" b="1" dirty="0"/>
              <a:t>členkou souboru </a:t>
            </a:r>
            <a:r>
              <a:rPr lang="cs-CZ" sz="1400" b="1" dirty="0" err="1"/>
              <a:t>Sächsische</a:t>
            </a:r>
            <a:r>
              <a:rPr lang="cs-CZ" sz="1400" b="1" dirty="0"/>
              <a:t> </a:t>
            </a:r>
            <a:r>
              <a:rPr lang="cs-CZ" sz="1400" b="1" dirty="0" err="1"/>
              <a:t>Staatsoper</a:t>
            </a:r>
            <a:r>
              <a:rPr lang="cs-CZ" sz="1400" b="1" dirty="0"/>
              <a:t> </a:t>
            </a:r>
            <a:r>
              <a:rPr lang="cs-CZ" sz="1400" b="1" dirty="0" smtClean="0"/>
              <a:t>v </a:t>
            </a:r>
            <a:r>
              <a:rPr lang="cs-CZ" sz="1400" b="1" dirty="0"/>
              <a:t>Drážďanech a </a:t>
            </a:r>
            <a:r>
              <a:rPr lang="cs-CZ" sz="1400" b="1" dirty="0" err="1"/>
              <a:t>Staatsoper</a:t>
            </a:r>
            <a:r>
              <a:rPr lang="cs-CZ" sz="1400" b="1" dirty="0"/>
              <a:t> v Berlíně. </a:t>
            </a:r>
            <a:endParaRPr lang="cs-CZ" sz="1400" b="1" dirty="0" smtClean="0"/>
          </a:p>
          <a:p>
            <a:endParaRPr lang="cs-CZ" sz="1400" b="1" dirty="0" smtClean="0"/>
          </a:p>
          <a:p>
            <a:r>
              <a:rPr lang="cs-CZ" sz="1400" b="1" dirty="0" smtClean="0"/>
              <a:t>Vystupovala </a:t>
            </a:r>
            <a:r>
              <a:rPr lang="cs-CZ" sz="1400" b="1" dirty="0"/>
              <a:t>opakovaně na prestižních </a:t>
            </a:r>
            <a:r>
              <a:rPr lang="cs-CZ" sz="1400" b="1" dirty="0" smtClean="0"/>
              <a:t>mezinárodních </a:t>
            </a:r>
            <a:r>
              <a:rPr lang="cs-CZ" sz="1400" b="1" dirty="0"/>
              <a:t>hudebních festivalech jako </a:t>
            </a:r>
            <a:r>
              <a:rPr lang="cs-CZ" sz="1400" b="1" dirty="0" smtClean="0"/>
              <a:t>je Edinburgh </a:t>
            </a:r>
            <a:r>
              <a:rPr lang="cs-CZ" sz="1400" b="1" dirty="0"/>
              <a:t>International Festival, </a:t>
            </a:r>
            <a:r>
              <a:rPr lang="cs-CZ" sz="1400" b="1" dirty="0" err="1" smtClean="0"/>
              <a:t>Salzburger</a:t>
            </a:r>
            <a:r>
              <a:rPr lang="cs-CZ" sz="1400" b="1" dirty="0" smtClean="0"/>
              <a:t> </a:t>
            </a:r>
            <a:r>
              <a:rPr lang="cs-CZ" sz="1400" b="1" dirty="0" err="1"/>
              <a:t>Festspiele</a:t>
            </a:r>
            <a:r>
              <a:rPr lang="cs-CZ" sz="1400" b="1" dirty="0"/>
              <a:t>, Pražské jaro nebo </a:t>
            </a:r>
            <a:r>
              <a:rPr lang="cs-CZ" sz="1400" b="1" dirty="0" err="1" smtClean="0"/>
              <a:t>Schleswig-Holstein</a:t>
            </a:r>
            <a:r>
              <a:rPr lang="cs-CZ" sz="1400" b="1" dirty="0" smtClean="0"/>
              <a:t> </a:t>
            </a:r>
            <a:r>
              <a:rPr lang="cs-CZ" sz="1400" b="1" dirty="0"/>
              <a:t>Music Festival, kde </a:t>
            </a:r>
            <a:r>
              <a:rPr lang="cs-CZ" sz="1400" b="1" dirty="0" smtClean="0"/>
              <a:t>byla </a:t>
            </a:r>
            <a:r>
              <a:rPr lang="cs-CZ" sz="1400" b="1" dirty="0"/>
              <a:t>v roce 2014 rezidenční umělkyní. </a:t>
            </a:r>
            <a:endParaRPr lang="cs-CZ" sz="1400" b="1" dirty="0" smtClean="0"/>
          </a:p>
          <a:p>
            <a:endParaRPr lang="cs-CZ" sz="1400" b="1" dirty="0"/>
          </a:p>
          <a:p>
            <a:r>
              <a:rPr lang="cs-CZ" sz="1400" b="1" dirty="0" smtClean="0"/>
              <a:t>Dagmar </a:t>
            </a:r>
            <a:r>
              <a:rPr lang="cs-CZ" sz="1400" b="1" dirty="0"/>
              <a:t>Pecková pravidelně spolupracuje </a:t>
            </a:r>
            <a:r>
              <a:rPr lang="cs-CZ" sz="1400" b="1" dirty="0" smtClean="0"/>
              <a:t>s</a:t>
            </a:r>
            <a:r>
              <a:rPr lang="cs-CZ" sz="1400" b="1" dirty="0"/>
              <a:t> </a:t>
            </a:r>
            <a:r>
              <a:rPr lang="cs-CZ" sz="1400" b="1" dirty="0" smtClean="0"/>
              <a:t>věhlasnými </a:t>
            </a:r>
            <a:r>
              <a:rPr lang="cs-CZ" sz="1400" b="1" dirty="0"/>
              <a:t>světovými orchestry, jakými </a:t>
            </a:r>
            <a:r>
              <a:rPr lang="cs-CZ" sz="1400" b="1" dirty="0" smtClean="0"/>
              <a:t>jsou </a:t>
            </a:r>
            <a:r>
              <a:rPr lang="cs-CZ" sz="1400" b="1" dirty="0"/>
              <a:t>např. BBC </a:t>
            </a:r>
            <a:r>
              <a:rPr lang="cs-CZ" sz="1400" b="1" dirty="0" err="1"/>
              <a:t>Symphony</a:t>
            </a:r>
            <a:r>
              <a:rPr lang="cs-CZ" sz="1400" b="1" dirty="0"/>
              <a:t>, Česká filharmonie, </a:t>
            </a:r>
            <a:r>
              <a:rPr lang="cs-CZ" sz="1400" b="1" dirty="0" err="1" smtClean="0"/>
              <a:t>Wiener</a:t>
            </a:r>
            <a:r>
              <a:rPr lang="cs-CZ" sz="1400" b="1" dirty="0" smtClean="0"/>
              <a:t> </a:t>
            </a:r>
            <a:r>
              <a:rPr lang="cs-CZ" sz="1400" b="1" dirty="0" err="1"/>
              <a:t>Philharmoniker</a:t>
            </a:r>
            <a:r>
              <a:rPr lang="cs-CZ" sz="1400" b="1" dirty="0"/>
              <a:t>, </a:t>
            </a:r>
            <a:r>
              <a:rPr lang="cs-CZ" sz="1400" b="1" dirty="0" smtClean="0"/>
              <a:t>NHK </a:t>
            </a:r>
            <a:r>
              <a:rPr lang="cs-CZ" sz="1400" b="1" dirty="0" err="1"/>
              <a:t>Symphony</a:t>
            </a:r>
            <a:r>
              <a:rPr lang="cs-CZ" sz="1400" b="1" dirty="0"/>
              <a:t> </a:t>
            </a:r>
            <a:r>
              <a:rPr lang="cs-CZ" sz="1400" b="1" dirty="0" err="1"/>
              <a:t>Orchestra</a:t>
            </a:r>
            <a:r>
              <a:rPr lang="cs-CZ" sz="1400" b="1" dirty="0"/>
              <a:t> </a:t>
            </a:r>
            <a:r>
              <a:rPr lang="cs-CZ" sz="1400" b="1" dirty="0" err="1"/>
              <a:t>Tokyo</a:t>
            </a:r>
            <a:r>
              <a:rPr lang="cs-CZ" sz="1400" b="1" dirty="0"/>
              <a:t>, </a:t>
            </a:r>
            <a:endParaRPr lang="cs-CZ" sz="1400" b="1" dirty="0" smtClean="0"/>
          </a:p>
          <a:p>
            <a:r>
              <a:rPr lang="cs-CZ" sz="1400" b="1" dirty="0" err="1" smtClean="0"/>
              <a:t>Pittsburg</a:t>
            </a:r>
            <a:r>
              <a:rPr lang="cs-CZ" sz="1400" b="1" dirty="0" smtClean="0"/>
              <a:t> </a:t>
            </a:r>
            <a:r>
              <a:rPr lang="cs-CZ" sz="1400" b="1" dirty="0" err="1"/>
              <a:t>Symphony</a:t>
            </a:r>
            <a:r>
              <a:rPr lang="cs-CZ" sz="1400" b="1" dirty="0"/>
              <a:t>, </a:t>
            </a:r>
            <a:r>
              <a:rPr lang="cs-CZ" sz="1400" b="1" dirty="0" err="1"/>
              <a:t>Staatskapelle</a:t>
            </a:r>
            <a:r>
              <a:rPr lang="cs-CZ" sz="1400" b="1" dirty="0"/>
              <a:t> </a:t>
            </a:r>
            <a:r>
              <a:rPr lang="cs-CZ" sz="1400" b="1" dirty="0" err="1"/>
              <a:t>Berlin</a:t>
            </a:r>
            <a:r>
              <a:rPr lang="cs-CZ" sz="1400" b="1" dirty="0"/>
              <a:t>, </a:t>
            </a:r>
            <a:r>
              <a:rPr lang="cs-CZ" sz="1400" b="1" dirty="0" err="1" smtClean="0"/>
              <a:t>Staatskapelle</a:t>
            </a:r>
            <a:r>
              <a:rPr lang="cs-CZ" sz="1400" b="1" dirty="0" smtClean="0"/>
              <a:t> </a:t>
            </a:r>
            <a:r>
              <a:rPr lang="cs-CZ" sz="1400" b="1" dirty="0" err="1"/>
              <a:t>Dresden</a:t>
            </a:r>
            <a:r>
              <a:rPr lang="cs-CZ" sz="1400" b="1" dirty="0"/>
              <a:t>, </a:t>
            </a:r>
            <a:r>
              <a:rPr lang="cs-CZ" sz="1400" b="1" dirty="0" err="1"/>
              <a:t>Royal</a:t>
            </a:r>
            <a:r>
              <a:rPr lang="cs-CZ" sz="1400" b="1" dirty="0"/>
              <a:t> Liverpool </a:t>
            </a:r>
            <a:r>
              <a:rPr lang="cs-CZ" sz="1400" b="1" dirty="0" err="1"/>
              <a:t>Philharmonic</a:t>
            </a:r>
            <a:r>
              <a:rPr lang="cs-CZ" sz="1400" b="1" dirty="0"/>
              <a:t> </a:t>
            </a:r>
            <a:r>
              <a:rPr lang="cs-CZ" sz="1400" b="1" dirty="0" err="1"/>
              <a:t>Orchestra</a:t>
            </a:r>
            <a:r>
              <a:rPr lang="cs-CZ" sz="1400" b="1" dirty="0"/>
              <a:t> aj. a zpívá pod uměleckým vedením </a:t>
            </a:r>
            <a:r>
              <a:rPr lang="cs-CZ" sz="1400" b="1" dirty="0" smtClean="0"/>
              <a:t>významných </a:t>
            </a:r>
            <a:r>
              <a:rPr lang="cs-CZ" sz="1400" b="1" dirty="0"/>
              <a:t>dirigentů. </a:t>
            </a:r>
            <a:endParaRPr lang="cs-CZ" sz="1400" b="1" dirty="0" smtClean="0"/>
          </a:p>
          <a:p>
            <a:endParaRPr lang="cs-CZ" sz="1400" b="1" dirty="0"/>
          </a:p>
          <a:p>
            <a:r>
              <a:rPr lang="cs-CZ" sz="1400" b="1" dirty="0" smtClean="0"/>
              <a:t>Spolupracovala </a:t>
            </a:r>
            <a:r>
              <a:rPr lang="cs-CZ" sz="1400" b="1" dirty="0"/>
              <a:t>s nahrávacími společnostmi </a:t>
            </a:r>
            <a:r>
              <a:rPr lang="cs-CZ" sz="1400" b="1" dirty="0" err="1"/>
              <a:t>Hänssler</a:t>
            </a:r>
            <a:r>
              <a:rPr lang="cs-CZ" sz="1400" b="1" dirty="0"/>
              <a:t> </a:t>
            </a:r>
            <a:r>
              <a:rPr lang="cs-CZ" sz="1400" b="1" dirty="0" err="1" smtClean="0"/>
              <a:t>Classic</a:t>
            </a:r>
            <a:r>
              <a:rPr lang="cs-CZ" sz="1400" b="1" dirty="0"/>
              <a:t>, Supraphon, </a:t>
            </a:r>
            <a:r>
              <a:rPr lang="cs-CZ" sz="1400" b="1" dirty="0" err="1" smtClean="0"/>
              <a:t>Teldec</a:t>
            </a:r>
            <a:r>
              <a:rPr lang="cs-CZ" sz="1400" b="1" dirty="0" smtClean="0"/>
              <a:t> </a:t>
            </a:r>
            <a:r>
              <a:rPr lang="cs-CZ" sz="1400" b="1" dirty="0"/>
              <a:t>a </a:t>
            </a:r>
            <a:r>
              <a:rPr lang="cs-CZ" sz="1400" b="1" dirty="0" err="1"/>
              <a:t>Wärner</a:t>
            </a:r>
            <a:r>
              <a:rPr lang="cs-CZ" sz="1400" b="1" dirty="0"/>
              <a:t> Music</a:t>
            </a:r>
            <a:r>
              <a:rPr lang="cs-CZ" sz="1400" b="1" dirty="0" smtClean="0"/>
              <a:t>.</a:t>
            </a:r>
            <a:endParaRPr lang="cs-CZ" sz="1400" b="1" dirty="0"/>
          </a:p>
          <a:p>
            <a:endParaRPr lang="cs-CZ" sz="2500" b="1" dirty="0" smtClean="0">
              <a:solidFill>
                <a:schemeClr val="bg1"/>
              </a:solidFill>
              <a:latin typeface="+mj-lt"/>
            </a:endParaRPr>
          </a:p>
          <a:p>
            <a:endParaRPr lang="cs-CZ" sz="25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620688"/>
            <a:ext cx="3111242" cy="3904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70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07504" y="188639"/>
            <a:ext cx="5400600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Miroslav </a:t>
            </a:r>
            <a:r>
              <a:rPr lang="cs-CZ" sz="2500" b="1" dirty="0"/>
              <a:t>Sekera – klavír </a:t>
            </a:r>
          </a:p>
          <a:p>
            <a:endParaRPr lang="cs-CZ" sz="1400" b="1" dirty="0" smtClean="0"/>
          </a:p>
          <a:p>
            <a:r>
              <a:rPr lang="cs-CZ" sz="1400" b="1" dirty="0"/>
              <a:t>V roce 2002 se stal vítězem mezinárodní soutěže J. Brahmse v </a:t>
            </a:r>
            <a:r>
              <a:rPr lang="cs-CZ" sz="1400" b="1" dirty="0" smtClean="0"/>
              <a:t>rakouském </a:t>
            </a:r>
            <a:r>
              <a:rPr lang="cs-CZ" sz="1400" b="1" dirty="0" err="1" smtClean="0"/>
              <a:t>Portschachu</a:t>
            </a:r>
            <a:r>
              <a:rPr lang="cs-CZ" sz="1400" b="1" dirty="0"/>
              <a:t>. Již předtím získal ocenění v mnoha významných soutěžích u nás i </a:t>
            </a:r>
            <a:r>
              <a:rPr lang="cs-CZ" sz="1400" b="1" dirty="0" smtClean="0"/>
              <a:t>v</a:t>
            </a:r>
            <a:r>
              <a:rPr lang="cs-CZ" sz="1400" b="1" dirty="0"/>
              <a:t> zahraničí, jako například:</a:t>
            </a:r>
          </a:p>
          <a:p>
            <a:r>
              <a:rPr lang="cs-CZ" sz="1400" b="1" dirty="0"/>
              <a:t>1. cenu v soutěži F. Chopina v Mariánských Lázních, 1. cenu v soutěži </a:t>
            </a:r>
            <a:r>
              <a:rPr lang="cs-CZ" sz="1400" b="1" dirty="0" smtClean="0"/>
              <a:t>pořádané HAMU </a:t>
            </a:r>
            <a:r>
              <a:rPr lang="cs-CZ" sz="1400" b="1" dirty="0"/>
              <a:t>(Stipendium firmy YAMAHA), 2. cenu v mezinárodní soutěži v </a:t>
            </a:r>
            <a:r>
              <a:rPr lang="cs-CZ" sz="1400" b="1" dirty="0" err="1" smtClean="0"/>
              <a:t>Gaillardu</a:t>
            </a:r>
            <a:r>
              <a:rPr lang="cs-CZ" sz="1400" b="1" dirty="0" smtClean="0"/>
              <a:t> ve </a:t>
            </a:r>
            <a:r>
              <a:rPr lang="cs-CZ" sz="1400" b="1" dirty="0"/>
              <a:t>Francii.</a:t>
            </a:r>
          </a:p>
          <a:p>
            <a:r>
              <a:rPr lang="cs-CZ" sz="1400" b="1" dirty="0" smtClean="0"/>
              <a:t>Hře </a:t>
            </a:r>
            <a:r>
              <a:rPr lang="cs-CZ" sz="1400" b="1" dirty="0"/>
              <a:t>na klavír se věnuje od tří let, kdy jeho nevšední talent objevila </a:t>
            </a:r>
            <a:r>
              <a:rPr lang="cs-CZ" sz="1400" b="1" dirty="0" smtClean="0"/>
              <a:t>vynikající pedagožka </a:t>
            </a:r>
            <a:r>
              <a:rPr lang="cs-CZ" sz="1400" b="1" dirty="0"/>
              <a:t>profesorka Zdena Janžurová. Současně s klavírem započal </a:t>
            </a:r>
            <a:r>
              <a:rPr lang="cs-CZ" sz="1400" b="1" dirty="0" smtClean="0"/>
              <a:t>studium hry </a:t>
            </a:r>
            <a:r>
              <a:rPr lang="cs-CZ" sz="1400" b="1" dirty="0"/>
              <a:t>na housle. Díky umění hry na klavír a současně na housle byl vybrán do role </a:t>
            </a:r>
            <a:r>
              <a:rPr lang="cs-CZ" sz="1400" b="1" dirty="0" smtClean="0"/>
              <a:t>malého </a:t>
            </a:r>
            <a:r>
              <a:rPr lang="cs-CZ" sz="1400" b="1" dirty="0"/>
              <a:t>Mozarta v </a:t>
            </a:r>
            <a:r>
              <a:rPr lang="cs-CZ" sz="1400" b="1" dirty="0" err="1"/>
              <a:t>oskarovém</a:t>
            </a:r>
            <a:r>
              <a:rPr lang="cs-CZ" sz="1400" b="1" dirty="0"/>
              <a:t> filmu „Amadeus“ režiséra Miloše Formana. </a:t>
            </a:r>
            <a:r>
              <a:rPr lang="cs-CZ" sz="1400" b="1" dirty="0" smtClean="0"/>
              <a:t>Hře na </a:t>
            </a:r>
            <a:r>
              <a:rPr lang="cs-CZ" sz="1400" b="1" dirty="0"/>
              <a:t>oba nástroje se věnoval až do svého přijetí na Pražskou konzervatoř, kde </a:t>
            </a:r>
            <a:r>
              <a:rPr lang="cs-CZ" sz="1400" b="1" dirty="0" smtClean="0"/>
              <a:t>se rozhodl </a:t>
            </a:r>
            <a:r>
              <a:rPr lang="cs-CZ" sz="1400" b="1" dirty="0"/>
              <a:t>pouze pro studium hry na klavír. Byl přijat do třídy profesorky Evy </a:t>
            </a:r>
            <a:r>
              <a:rPr lang="cs-CZ" sz="1400" b="1" dirty="0" err="1" smtClean="0"/>
              <a:t>Poguniové</a:t>
            </a:r>
            <a:r>
              <a:rPr lang="cs-CZ" sz="1400" b="1" dirty="0"/>
              <a:t>.</a:t>
            </a:r>
          </a:p>
          <a:p>
            <a:r>
              <a:rPr lang="cs-CZ" sz="1400" b="1" dirty="0"/>
              <a:t>Po celou dobu studií též navštěvoval třídu profesora Martina </a:t>
            </a:r>
            <a:r>
              <a:rPr lang="cs-CZ" sz="1400" b="1" dirty="0" err="1"/>
              <a:t>Ballýho</a:t>
            </a:r>
            <a:r>
              <a:rPr lang="cs-CZ" sz="1400" b="1" dirty="0"/>
              <a:t>. Dále </a:t>
            </a:r>
            <a:r>
              <a:rPr lang="cs-CZ" sz="1400" b="1" dirty="0" smtClean="0"/>
              <a:t>pokračoval na </a:t>
            </a:r>
            <a:r>
              <a:rPr lang="cs-CZ" sz="1400" b="1" dirty="0"/>
              <a:t>Hudební fakultě Akademie múzických umění v Praze u docenta Miroslava </a:t>
            </a:r>
            <a:r>
              <a:rPr lang="cs-CZ" sz="1400" b="1" dirty="0" smtClean="0"/>
              <a:t>Langera. Studium </a:t>
            </a:r>
            <a:r>
              <a:rPr lang="cs-CZ" sz="1400" b="1" dirty="0"/>
              <a:t>dokončil v roce 1999, jako nejúspěšnější student</a:t>
            </a:r>
            <a:r>
              <a:rPr lang="cs-CZ" sz="1400" b="1" dirty="0" smtClean="0"/>
              <a:t>. </a:t>
            </a:r>
            <a:r>
              <a:rPr lang="cs-CZ" sz="1400" b="1" dirty="0"/>
              <a:t> </a:t>
            </a:r>
          </a:p>
          <a:p>
            <a:r>
              <a:rPr lang="cs-CZ" sz="1400" b="1" dirty="0" smtClean="0"/>
              <a:t>V</a:t>
            </a:r>
            <a:r>
              <a:rPr lang="cs-CZ" sz="1400" b="1" dirty="0"/>
              <a:t> roce 2006 mu bylo vydáno sólové CD firmou </a:t>
            </a:r>
            <a:r>
              <a:rPr lang="cs-CZ" sz="1400" b="1" dirty="0" err="1"/>
              <a:t>Multisonic</a:t>
            </a:r>
            <a:r>
              <a:rPr lang="cs-CZ" sz="1400" b="1" dirty="0"/>
              <a:t> za podpory </a:t>
            </a:r>
            <a:r>
              <a:rPr lang="cs-CZ" sz="1400" b="1" dirty="0" smtClean="0"/>
              <a:t>Nadace Českého </a:t>
            </a:r>
            <a:r>
              <a:rPr lang="cs-CZ" sz="1400" b="1" dirty="0"/>
              <a:t>hudebního fondu s díly </a:t>
            </a:r>
            <a:r>
              <a:rPr lang="cs-CZ" sz="1400" b="1" dirty="0" err="1"/>
              <a:t>J.Brahmse</a:t>
            </a:r>
            <a:r>
              <a:rPr lang="cs-CZ" sz="1400" b="1" dirty="0"/>
              <a:t>, D. </a:t>
            </a:r>
            <a:r>
              <a:rPr lang="cs-CZ" sz="1400" b="1" dirty="0" err="1"/>
              <a:t>Scarlattiho</a:t>
            </a:r>
            <a:r>
              <a:rPr lang="cs-CZ" sz="1400" b="1" dirty="0"/>
              <a:t>, </a:t>
            </a:r>
            <a:endParaRPr lang="cs-CZ" sz="1400" b="1" dirty="0" smtClean="0"/>
          </a:p>
          <a:p>
            <a:r>
              <a:rPr lang="cs-CZ" sz="1400" b="1" dirty="0" smtClean="0"/>
              <a:t>M</a:t>
            </a:r>
            <a:r>
              <a:rPr lang="cs-CZ" sz="1400" b="1" dirty="0"/>
              <a:t>. </a:t>
            </a:r>
            <a:r>
              <a:rPr lang="cs-CZ" sz="1400" b="1" dirty="0" err="1"/>
              <a:t>Moszkovského</a:t>
            </a:r>
            <a:r>
              <a:rPr lang="cs-CZ" sz="1400" b="1" dirty="0"/>
              <a:t>. </a:t>
            </a:r>
            <a:r>
              <a:rPr lang="cs-CZ" sz="1400" b="1" dirty="0" smtClean="0"/>
              <a:t>Pro </a:t>
            </a:r>
            <a:r>
              <a:rPr lang="cs-CZ" sz="1400" b="1" dirty="0"/>
              <a:t>soudobého bostonského hudebního skladatele Josepha </a:t>
            </a:r>
            <a:r>
              <a:rPr lang="cs-CZ" sz="1400" b="1" dirty="0" err="1"/>
              <a:t>Summera</a:t>
            </a:r>
            <a:r>
              <a:rPr lang="cs-CZ" sz="1400" b="1" dirty="0"/>
              <a:t> nahrál v </a:t>
            </a:r>
            <a:r>
              <a:rPr lang="cs-CZ" sz="1400" b="1" dirty="0" smtClean="0"/>
              <a:t>USA tři </a:t>
            </a:r>
            <a:r>
              <a:rPr lang="cs-CZ" sz="1400" b="1" dirty="0"/>
              <a:t>CD,  které vydaly nahrávací společnosti </a:t>
            </a:r>
            <a:r>
              <a:rPr lang="cs-CZ" sz="1400" b="1" dirty="0" err="1"/>
              <a:t>Albany</a:t>
            </a:r>
            <a:r>
              <a:rPr lang="cs-CZ" sz="1400" b="1" dirty="0"/>
              <a:t> </a:t>
            </a:r>
            <a:r>
              <a:rPr lang="cs-CZ" sz="1400" b="1" dirty="0" err="1"/>
              <a:t>Records</a:t>
            </a:r>
            <a:r>
              <a:rPr lang="cs-CZ" sz="1400" b="1" dirty="0"/>
              <a:t> a </a:t>
            </a:r>
            <a:r>
              <a:rPr lang="cs-CZ" sz="1400" b="1" dirty="0" err="1"/>
              <a:t>Navona</a:t>
            </a:r>
            <a:r>
              <a:rPr lang="cs-CZ" sz="1400" b="1" dirty="0"/>
              <a:t> </a:t>
            </a:r>
            <a:r>
              <a:rPr lang="cs-CZ" sz="1400" b="1" dirty="0" err="1"/>
              <a:t>Records</a:t>
            </a:r>
            <a:r>
              <a:rPr lang="cs-CZ" sz="1400" b="1" dirty="0"/>
              <a:t>. V roce 2013 </a:t>
            </a:r>
          </a:p>
          <a:p>
            <a:r>
              <a:rPr lang="cs-CZ" sz="1400" b="1" dirty="0"/>
              <a:t>nahrál  s houslistou Josefem Špačkem CD pro firmu Supraphon.  Pravidelně </a:t>
            </a:r>
            <a:r>
              <a:rPr lang="cs-CZ" sz="1400" b="1" dirty="0" smtClean="0"/>
              <a:t>spolupracuje </a:t>
            </a:r>
            <a:r>
              <a:rPr lang="cs-CZ" sz="1400" b="1" dirty="0"/>
              <a:t>s Českým rozhlasem. Již podruhé vystoupil jako sólista se symfonickým </a:t>
            </a:r>
            <a:r>
              <a:rPr lang="cs-CZ" sz="1400" b="1" dirty="0" smtClean="0"/>
              <a:t>orchestrem </a:t>
            </a:r>
            <a:r>
              <a:rPr lang="cs-CZ" sz="1400" b="1" dirty="0"/>
              <a:t>FOK pod vedením dirigenta Jiřího Kouta. Pravidelně spolupracuje </a:t>
            </a:r>
            <a:r>
              <a:rPr lang="cs-CZ" sz="1400" b="1" dirty="0" smtClean="0"/>
              <a:t>s</a:t>
            </a:r>
            <a:r>
              <a:rPr lang="cs-CZ" sz="1400" b="1" dirty="0"/>
              <a:t> mezzosopranistkou Dagmar Peckovou, či s hornistou Radkem Baborákem.</a:t>
            </a:r>
          </a:p>
          <a:p>
            <a:endParaRPr lang="cs-CZ" sz="1400" b="1" dirty="0" smtClean="0"/>
          </a:p>
          <a:p>
            <a:endParaRPr lang="cs-CZ" sz="2500" b="1" dirty="0" smtClean="0">
              <a:solidFill>
                <a:schemeClr val="bg1"/>
              </a:solidFill>
              <a:latin typeface="+mj-lt"/>
            </a:endParaRPr>
          </a:p>
          <a:p>
            <a:endParaRPr lang="cs-CZ" sz="2500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404664"/>
            <a:ext cx="30243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272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79512" y="260648"/>
            <a:ext cx="5400600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Eduard </a:t>
            </a:r>
            <a:r>
              <a:rPr lang="cs-CZ" sz="2500" b="1" dirty="0"/>
              <a:t>Šístek – </a:t>
            </a:r>
            <a:r>
              <a:rPr lang="cs-CZ" sz="2500" b="1" dirty="0" smtClean="0"/>
              <a:t>violoncello</a:t>
            </a:r>
          </a:p>
          <a:p>
            <a:endParaRPr lang="cs-CZ" sz="1400" b="1" dirty="0" smtClean="0"/>
          </a:p>
          <a:p>
            <a:r>
              <a:rPr lang="cs-CZ" sz="1400" b="1" dirty="0" smtClean="0"/>
              <a:t>Eduard Šístek se narodil v </a:t>
            </a:r>
            <a:r>
              <a:rPr lang="cs-CZ" sz="1400" b="1" dirty="0"/>
              <a:t>roce 1992 v Praze. </a:t>
            </a:r>
            <a:endParaRPr lang="cs-CZ" sz="1400" b="1" dirty="0" smtClean="0"/>
          </a:p>
          <a:p>
            <a:r>
              <a:rPr lang="cs-CZ" sz="1400" b="1" dirty="0" smtClean="0"/>
              <a:t>Studoval </a:t>
            </a:r>
            <a:r>
              <a:rPr lang="cs-CZ" sz="1400" b="1" dirty="0"/>
              <a:t>na Pražské konzervatoři u J. </a:t>
            </a:r>
            <a:r>
              <a:rPr lang="cs-CZ" sz="1400" b="1" dirty="0" err="1"/>
              <a:t>Kulhana</a:t>
            </a:r>
            <a:r>
              <a:rPr lang="cs-CZ" sz="1400" b="1" dirty="0"/>
              <a:t>, krátce soukromě u S. </a:t>
            </a:r>
            <a:r>
              <a:rPr lang="cs-CZ" sz="1400" b="1" dirty="0" err="1"/>
              <a:t>Apolína</a:t>
            </a:r>
            <a:r>
              <a:rPr lang="cs-CZ" sz="1400" b="1" dirty="0"/>
              <a:t>. V současnosti je studentem </a:t>
            </a:r>
            <a:r>
              <a:rPr lang="cs-CZ" sz="1400" b="1" dirty="0" err="1"/>
              <a:t>odb</a:t>
            </a:r>
            <a:r>
              <a:rPr lang="cs-CZ" sz="1400" b="1" dirty="0"/>
              <a:t>. as. M. </a:t>
            </a:r>
            <a:r>
              <a:rPr lang="cs-CZ" sz="1400" b="1" dirty="0" err="1"/>
              <a:t>Ericssona</a:t>
            </a:r>
            <a:r>
              <a:rPr lang="cs-CZ" sz="1400" b="1" dirty="0"/>
              <a:t> v magisterském programu na HAMU. Absolvoval mistrovské kurzy v Čechách (M. </a:t>
            </a:r>
            <a:r>
              <a:rPr lang="cs-CZ" sz="1400" b="1" dirty="0" err="1"/>
              <a:t>Fukačová</a:t>
            </a:r>
            <a:r>
              <a:rPr lang="cs-CZ" sz="1400" b="1" dirty="0"/>
              <a:t>, J. Bárta) a v zahraničí (P. </a:t>
            </a:r>
            <a:r>
              <a:rPr lang="cs-CZ" sz="1400" b="1" dirty="0" err="1"/>
              <a:t>Bruns</a:t>
            </a:r>
            <a:r>
              <a:rPr lang="cs-CZ" sz="1400" b="1" dirty="0"/>
              <a:t>, M. </a:t>
            </a:r>
            <a:r>
              <a:rPr lang="cs-CZ" sz="1400" b="1" dirty="0" err="1"/>
              <a:t>Kliegel</a:t>
            </a:r>
            <a:r>
              <a:rPr lang="cs-CZ" sz="1400" b="1" dirty="0"/>
              <a:t>, </a:t>
            </a:r>
            <a:endParaRPr lang="cs-CZ" sz="1400" b="1" dirty="0" smtClean="0"/>
          </a:p>
          <a:p>
            <a:r>
              <a:rPr lang="cs-CZ" sz="1400" b="1" dirty="0" smtClean="0"/>
              <a:t>L</a:t>
            </a:r>
            <a:r>
              <a:rPr lang="cs-CZ" sz="1400" b="1" dirty="0"/>
              <a:t>. </a:t>
            </a:r>
            <a:r>
              <a:rPr lang="cs-CZ" sz="1400" b="1" dirty="0" err="1"/>
              <a:t>Claret</a:t>
            </a:r>
            <a:r>
              <a:rPr lang="cs-CZ" sz="1400" b="1" dirty="0"/>
              <a:t>, R. </a:t>
            </a:r>
            <a:r>
              <a:rPr lang="cs-CZ" sz="1400" b="1" dirty="0" err="1"/>
              <a:t>Latzko</a:t>
            </a:r>
            <a:r>
              <a:rPr lang="cs-CZ" sz="1400" b="1" dirty="0"/>
              <a:t> ad.). </a:t>
            </a:r>
          </a:p>
          <a:p>
            <a:endParaRPr lang="cs-CZ" sz="1400" b="1" dirty="0" smtClean="0"/>
          </a:p>
          <a:p>
            <a:r>
              <a:rPr lang="cs-CZ" sz="1400" b="1" dirty="0" smtClean="0"/>
              <a:t>Zúčastnil </a:t>
            </a:r>
            <a:r>
              <a:rPr lang="cs-CZ" sz="1400" b="1" dirty="0"/>
              <a:t>se řady národních a mezinárodních soutěží, ze kterých si odnesl četná ocenění. Čtyřikrát za sebou zvítězil na mezinárodní violoncellové soutěži v rakouském </a:t>
            </a:r>
            <a:r>
              <a:rPr lang="cs-CZ" sz="1400" b="1" dirty="0" err="1"/>
              <a:t>Liezenu</a:t>
            </a:r>
            <a:r>
              <a:rPr lang="cs-CZ" sz="1400" b="1" dirty="0"/>
              <a:t>. Stal se absolutním vítězem soutěže Prague Junior </a:t>
            </a:r>
            <a:r>
              <a:rPr lang="cs-CZ" sz="1400" b="1" dirty="0" err="1"/>
              <a:t>Note</a:t>
            </a:r>
            <a:r>
              <a:rPr lang="cs-CZ" sz="1400" b="1" dirty="0"/>
              <a:t>, vítězem soutěží o stipendium společnosti YAMAHA a </a:t>
            </a:r>
            <a:r>
              <a:rPr lang="cs-CZ" sz="1400" b="1" dirty="0" err="1"/>
              <a:t>Talents</a:t>
            </a:r>
            <a:r>
              <a:rPr lang="cs-CZ" sz="1400" b="1" dirty="0"/>
              <a:t> </a:t>
            </a:r>
            <a:r>
              <a:rPr lang="cs-CZ" sz="1400" b="1" dirty="0" err="1"/>
              <a:t>for</a:t>
            </a:r>
            <a:r>
              <a:rPr lang="cs-CZ" sz="1400" b="1" dirty="0"/>
              <a:t> </a:t>
            </a:r>
            <a:r>
              <a:rPr lang="cs-CZ" sz="1400" b="1" dirty="0" err="1"/>
              <a:t>Europe</a:t>
            </a:r>
            <a:r>
              <a:rPr lang="cs-CZ" sz="1400" b="1" dirty="0"/>
              <a:t>. Obdržel Cenu Olega </a:t>
            </a:r>
            <a:r>
              <a:rPr lang="cs-CZ" sz="1400" b="1" dirty="0" err="1"/>
              <a:t>Podgorného</a:t>
            </a:r>
            <a:r>
              <a:rPr lang="cs-CZ" sz="1400" b="1" dirty="0"/>
              <a:t> pro nejúspěšnějšího nejmladšího českého účastníka soutěže Pražské jaro. </a:t>
            </a:r>
            <a:endParaRPr lang="cs-CZ" sz="1400" b="1" dirty="0" smtClean="0"/>
          </a:p>
          <a:p>
            <a:r>
              <a:rPr lang="cs-CZ" sz="1400" b="1" dirty="0" smtClean="0"/>
              <a:t>Je </a:t>
            </a:r>
            <a:r>
              <a:rPr lang="cs-CZ" sz="1400" b="1" dirty="0"/>
              <a:t>laureátem Soutěže Nadace B. Martinů a Mezinárodní soutěže L. Janáčka v Brně a držitelem titulu „New Master on tour 2015“. </a:t>
            </a:r>
          </a:p>
          <a:p>
            <a:r>
              <a:rPr lang="cs-CZ" sz="1400" b="1" dirty="0"/>
              <a:t>Vystoupil na Mezinárodním hudebním festivalu F. Chopina, na festivalu Třeboňská </a:t>
            </a:r>
            <a:r>
              <a:rPr lang="cs-CZ" sz="1400" b="1" dirty="0" err="1"/>
              <a:t>nocturna</a:t>
            </a:r>
            <a:r>
              <a:rPr lang="cs-CZ" sz="1400" b="1" dirty="0"/>
              <a:t>, v rámci cyklu koncertů Studio Live Českého rozhlasu a Českého spolku pro komorní hudbu. Koncertoval v Holandsku (</a:t>
            </a:r>
            <a:r>
              <a:rPr lang="cs-CZ" sz="1400" b="1" dirty="0" err="1"/>
              <a:t>Concertgebouw</a:t>
            </a:r>
            <a:r>
              <a:rPr lang="cs-CZ" sz="1400" b="1" dirty="0"/>
              <a:t> v Amsterdamu aj.), na Slovensku (v sále Slovenské filharmonie v Redutě, Bratislava) a v Izraeli. </a:t>
            </a:r>
            <a:endParaRPr lang="cs-CZ" sz="1400" b="1" dirty="0" smtClean="0"/>
          </a:p>
          <a:p>
            <a:endParaRPr lang="cs-CZ" sz="1400" b="1" dirty="0"/>
          </a:p>
          <a:p>
            <a:r>
              <a:rPr lang="cs-CZ" sz="1400" b="1" dirty="0" smtClean="0"/>
              <a:t>Od </a:t>
            </a:r>
            <a:r>
              <a:rPr lang="cs-CZ" sz="1400" b="1" dirty="0"/>
              <a:t>roku 2011 je stálým členem České </a:t>
            </a:r>
            <a:r>
              <a:rPr lang="cs-CZ" sz="1400" b="1" dirty="0" smtClean="0"/>
              <a:t>filharmonie. Pro </a:t>
            </a:r>
            <a:r>
              <a:rPr lang="cs-CZ" sz="1400" b="1" dirty="0"/>
              <a:t>akademický rok 2015/16 byl přijat ke studijní stáži na </a:t>
            </a:r>
            <a:r>
              <a:rPr lang="cs-CZ" sz="1400" b="1" dirty="0" err="1"/>
              <a:t>Universität</a:t>
            </a:r>
            <a:r>
              <a:rPr lang="cs-CZ" sz="1400" b="1" dirty="0"/>
              <a:t> </a:t>
            </a:r>
            <a:r>
              <a:rPr lang="cs-CZ" sz="1400" b="1" dirty="0" err="1"/>
              <a:t>für</a:t>
            </a:r>
            <a:r>
              <a:rPr lang="cs-CZ" sz="1400" b="1" dirty="0"/>
              <a:t> </a:t>
            </a:r>
            <a:r>
              <a:rPr lang="cs-CZ" sz="1400" b="1" dirty="0" err="1"/>
              <a:t>Musik</a:t>
            </a:r>
            <a:r>
              <a:rPr lang="cs-CZ" sz="1400" b="1" dirty="0"/>
              <a:t> </a:t>
            </a:r>
            <a:r>
              <a:rPr lang="cs-CZ" sz="1400" b="1" dirty="0" err="1"/>
              <a:t>und</a:t>
            </a:r>
            <a:r>
              <a:rPr lang="cs-CZ" sz="1400" b="1" dirty="0"/>
              <a:t> </a:t>
            </a:r>
            <a:r>
              <a:rPr lang="cs-CZ" sz="1400" b="1" dirty="0" err="1"/>
              <a:t>darstellende</a:t>
            </a:r>
            <a:r>
              <a:rPr lang="cs-CZ" sz="1400" b="1" dirty="0"/>
              <a:t> Kunst ve Vídni do třídy prof. Reinharda </a:t>
            </a:r>
            <a:r>
              <a:rPr lang="cs-CZ" sz="1400" b="1" dirty="0" err="1"/>
              <a:t>Latzka</a:t>
            </a:r>
            <a:r>
              <a:rPr lang="cs-CZ" sz="1400" b="1" dirty="0"/>
              <a:t>. </a:t>
            </a:r>
            <a:endParaRPr lang="cs-CZ" sz="1400" b="1" dirty="0" smtClean="0"/>
          </a:p>
          <a:p>
            <a:endParaRPr lang="cs-CZ" sz="1400" b="1" dirty="0"/>
          </a:p>
          <a:p>
            <a:r>
              <a:rPr lang="cs-CZ" sz="1400" b="1" dirty="0" smtClean="0"/>
              <a:t>V</a:t>
            </a:r>
            <a:r>
              <a:rPr lang="cs-CZ" sz="1400" b="1" dirty="0"/>
              <a:t> roce 2016 ho čeká debut na MHF Pražské jaro</a:t>
            </a:r>
            <a:r>
              <a:rPr lang="cs-CZ" sz="1400" b="1" dirty="0" smtClean="0"/>
              <a:t>.</a:t>
            </a:r>
            <a:endParaRPr lang="cs-CZ" sz="2500" b="1" dirty="0"/>
          </a:p>
          <a:p>
            <a:endParaRPr lang="cs-CZ" sz="1400" b="1" dirty="0" smtClean="0"/>
          </a:p>
        </p:txBody>
      </p:sp>
      <p:pic>
        <p:nvPicPr>
          <p:cNvPr id="3075" name="Picture 3" descr="C:\Users\M\Desktop\DDŠ\koncert DP 6.10.2016\Resampled\Eduard_Sistek_foto_Ilona_Sochorova_lowr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04664"/>
            <a:ext cx="2203327" cy="293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6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79512" y="260648"/>
            <a:ext cx="5544616" cy="6294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Olga Šroubková – housle</a:t>
            </a:r>
          </a:p>
          <a:p>
            <a:endParaRPr lang="cs-CZ" sz="1400" b="1" dirty="0" smtClean="0"/>
          </a:p>
          <a:p>
            <a:r>
              <a:rPr lang="cs-CZ" sz="1400" b="1" dirty="0"/>
              <a:t>Olga Šroubková (1993) se věnuje hře na housle od 4 let, kdy ji začala vyučovat její matka </a:t>
            </a:r>
            <a:r>
              <a:rPr lang="cs-CZ" sz="1400" b="1" dirty="0" err="1"/>
              <a:t>Rimma</a:t>
            </a:r>
            <a:r>
              <a:rPr lang="cs-CZ" sz="1400" b="1" dirty="0"/>
              <a:t> </a:t>
            </a:r>
            <a:r>
              <a:rPr lang="cs-CZ" sz="1400" b="1" dirty="0" err="1"/>
              <a:t>Kotmelová</a:t>
            </a:r>
            <a:r>
              <a:rPr lang="cs-CZ" sz="1400" b="1" dirty="0"/>
              <a:t>, absolventka Moskevské konzervatoře ve třídě prof. Viktora </a:t>
            </a:r>
            <a:r>
              <a:rPr lang="cs-CZ" sz="1400" b="1" dirty="0" err="1"/>
              <a:t>Pikajzena</a:t>
            </a:r>
            <a:r>
              <a:rPr lang="cs-CZ" sz="1400" b="1" dirty="0"/>
              <a:t>. Od osmi let pokračovala ve studiu již na Hudební škole hlavního města Prahy ve třídě prof. Jiřího Fišera, u něhož absolvovala Gymnázium Jana Nerudy s hudebním zaměřením a následně i Pražskou konzervatoř. </a:t>
            </a:r>
          </a:p>
          <a:p>
            <a:endParaRPr lang="cs-CZ" sz="1400" b="1" dirty="0" smtClean="0"/>
          </a:p>
          <a:p>
            <a:r>
              <a:rPr lang="cs-CZ" sz="1400" b="1" dirty="0" smtClean="0"/>
              <a:t>K </a:t>
            </a:r>
            <a:r>
              <a:rPr lang="cs-CZ" sz="1400" b="1" dirty="0"/>
              <a:t>jejím dosavadním úspěchům patří 2. cena ze soutěže Prague Junior </a:t>
            </a:r>
            <a:r>
              <a:rPr lang="cs-CZ" sz="1400" b="1" dirty="0" err="1"/>
              <a:t>Note</a:t>
            </a:r>
            <a:r>
              <a:rPr lang="cs-CZ" sz="1400" b="1" dirty="0"/>
              <a:t> z roku 2001, 3. cena a dvě 2. ceny z Kocianovy houslové soutěže. V roce 2006 účinkovala na koncertu ke 110. výročí od vzniku České filharmonie společně s jejími členy a v roce 2008 účinkovala na koncertu se členy Českého komorního orchestru. V Rudolfinu také vystupovala třikrát s Mistrem Josefem Sukem (</a:t>
            </a:r>
            <a:r>
              <a:rPr lang="cs-CZ" sz="1400" b="1" dirty="0" err="1"/>
              <a:t>Vivaldiho</a:t>
            </a:r>
            <a:r>
              <a:rPr lang="cs-CZ" sz="1400" b="1" dirty="0"/>
              <a:t> koncerty pro čtyři, respektive dvoje housle) a třikrát i </a:t>
            </a:r>
            <a:r>
              <a:rPr lang="cs-CZ" sz="1400" b="1" dirty="0" smtClean="0"/>
              <a:t>sólově.</a:t>
            </a:r>
          </a:p>
          <a:p>
            <a:r>
              <a:rPr lang="cs-CZ" sz="1400" b="1" dirty="0" smtClean="0"/>
              <a:t> </a:t>
            </a:r>
          </a:p>
          <a:p>
            <a:r>
              <a:rPr lang="cs-CZ" sz="1400" b="1" dirty="0" smtClean="0"/>
              <a:t>V </a:t>
            </a:r>
            <a:r>
              <a:rPr lang="cs-CZ" sz="1400" b="1" dirty="0"/>
              <a:t>roce 2014 ukončila svá studia na Pražské konzervatoři absolventským koncertem s orchestrem, na kterém zahrála koncert P. I. Čajkovského.</a:t>
            </a:r>
          </a:p>
          <a:p>
            <a:r>
              <a:rPr lang="cs-CZ" sz="1400" b="1" dirty="0" smtClean="0"/>
              <a:t>V</a:t>
            </a:r>
            <a:r>
              <a:rPr lang="cs-CZ" sz="1400" b="1" dirty="0"/>
              <a:t> letech 2014 a 2015 se zúčastnila konkurzu o místo koncertního mistra České filharmonie a na základě postupu do druhého, resp. třetího kola měla možnost několikrát působit jako hostující koncertní mistr ČF. </a:t>
            </a:r>
          </a:p>
          <a:p>
            <a:endParaRPr lang="cs-CZ" sz="1400" b="1" dirty="0"/>
          </a:p>
          <a:p>
            <a:r>
              <a:rPr lang="cs-CZ" sz="1400" b="1" dirty="0" smtClean="0"/>
              <a:t>Od </a:t>
            </a:r>
            <a:r>
              <a:rPr lang="cs-CZ" sz="1400" b="1" dirty="0"/>
              <a:t>října 2014 studuje na </a:t>
            </a:r>
            <a:r>
              <a:rPr lang="cs-CZ" sz="1400" b="1" dirty="0" err="1"/>
              <a:t>Hochschule</a:t>
            </a:r>
            <a:r>
              <a:rPr lang="cs-CZ" sz="1400" b="1" dirty="0"/>
              <a:t> </a:t>
            </a:r>
            <a:r>
              <a:rPr lang="cs-CZ" sz="1400" b="1" dirty="0" err="1"/>
              <a:t>für</a:t>
            </a:r>
            <a:r>
              <a:rPr lang="cs-CZ" sz="1400" b="1" dirty="0"/>
              <a:t> </a:t>
            </a:r>
            <a:r>
              <a:rPr lang="cs-CZ" sz="1400" b="1" dirty="0" err="1"/>
              <a:t>Musik</a:t>
            </a:r>
            <a:r>
              <a:rPr lang="cs-CZ" sz="1400" b="1" dirty="0"/>
              <a:t>, </a:t>
            </a:r>
            <a:r>
              <a:rPr lang="cs-CZ" sz="1400" b="1" dirty="0" err="1"/>
              <a:t>Theater</a:t>
            </a:r>
            <a:r>
              <a:rPr lang="cs-CZ" sz="1400" b="1" dirty="0"/>
              <a:t> </a:t>
            </a:r>
            <a:r>
              <a:rPr lang="cs-CZ" sz="1400" b="1" dirty="0" err="1"/>
              <a:t>und</a:t>
            </a:r>
            <a:r>
              <a:rPr lang="cs-CZ" sz="1400" b="1" dirty="0"/>
              <a:t> </a:t>
            </a:r>
            <a:r>
              <a:rPr lang="cs-CZ" sz="1400" b="1" dirty="0" err="1"/>
              <a:t>Medien</a:t>
            </a:r>
            <a:r>
              <a:rPr lang="cs-CZ" sz="1400" b="1" dirty="0"/>
              <a:t> Hannover pod vedením prof. Adama </a:t>
            </a:r>
            <a:r>
              <a:rPr lang="cs-CZ" sz="1400" b="1" dirty="0" err="1"/>
              <a:t>Kosteckého</a:t>
            </a:r>
            <a:r>
              <a:rPr lang="cs-CZ" sz="1400" b="1" dirty="0"/>
              <a:t>. V září 2015 se stala laureátkou dvou mezinárodních soutěží v Číně – </a:t>
            </a:r>
            <a:r>
              <a:rPr lang="cs-CZ" sz="1400" b="1" dirty="0" err="1"/>
              <a:t>Zhuhai</a:t>
            </a:r>
            <a:r>
              <a:rPr lang="cs-CZ" sz="1400" b="1" dirty="0"/>
              <a:t> International </a:t>
            </a:r>
            <a:r>
              <a:rPr lang="cs-CZ" sz="1400" b="1" dirty="0" err="1"/>
              <a:t>Competition</a:t>
            </a:r>
            <a:r>
              <a:rPr lang="cs-CZ" sz="1400" b="1" dirty="0"/>
              <a:t> </a:t>
            </a:r>
            <a:r>
              <a:rPr lang="cs-CZ" sz="1400" b="1" dirty="0" err="1"/>
              <a:t>for</a:t>
            </a:r>
            <a:r>
              <a:rPr lang="cs-CZ" sz="1400" b="1" dirty="0"/>
              <a:t> </a:t>
            </a:r>
            <a:r>
              <a:rPr lang="cs-CZ" sz="1400" b="1" dirty="0" err="1"/>
              <a:t>Young</a:t>
            </a:r>
            <a:r>
              <a:rPr lang="cs-CZ" sz="1400" b="1" dirty="0"/>
              <a:t> </a:t>
            </a:r>
            <a:r>
              <a:rPr lang="cs-CZ" sz="1400" b="1" dirty="0" err="1"/>
              <a:t>Musicians</a:t>
            </a:r>
            <a:r>
              <a:rPr lang="cs-CZ" sz="1400" b="1" dirty="0"/>
              <a:t> (4. cena) a </a:t>
            </a:r>
            <a:r>
              <a:rPr lang="cs-CZ" sz="1400" b="1" dirty="0" err="1"/>
              <a:t>Chengdu</a:t>
            </a:r>
            <a:r>
              <a:rPr lang="cs-CZ" sz="1400" b="1" dirty="0"/>
              <a:t> International Violin </a:t>
            </a:r>
            <a:r>
              <a:rPr lang="cs-CZ" sz="1400" b="1" dirty="0" err="1"/>
              <a:t>Competition</a:t>
            </a:r>
            <a:r>
              <a:rPr lang="cs-CZ" sz="1400" b="1" dirty="0"/>
              <a:t> (1. cena).</a:t>
            </a:r>
            <a:endParaRPr lang="cs-CZ" sz="1400" b="1" dirty="0" smtClean="0"/>
          </a:p>
        </p:txBody>
      </p:sp>
      <p:pic>
        <p:nvPicPr>
          <p:cNvPr id="4098" name="Picture 2" descr="C:\Users\M\Desktop\DDŠ\koncert DP 6.10.2016\Resampled\FB_IMG_143318680813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7002" y="404664"/>
            <a:ext cx="2952328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64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79512" y="260648"/>
            <a:ext cx="5544616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Zuzana Holakovská – zpěv</a:t>
            </a:r>
          </a:p>
          <a:p>
            <a:endParaRPr lang="cs-CZ" sz="1400" b="1" dirty="0"/>
          </a:p>
          <a:p>
            <a:r>
              <a:rPr lang="cs-CZ" sz="1400" b="1" dirty="0"/>
              <a:t>Zuzaně je  </a:t>
            </a:r>
            <a:r>
              <a:rPr lang="cs-CZ" sz="1400" b="1" dirty="0" smtClean="0"/>
              <a:t>19 let a bydlí v Dětském domově v Tachově.</a:t>
            </a:r>
          </a:p>
          <a:p>
            <a:r>
              <a:rPr lang="cs-CZ" sz="1400" b="1" dirty="0" smtClean="0"/>
              <a:t>V domově je od svých dvou let. Studuje SOU Domažlice,</a:t>
            </a:r>
          </a:p>
          <a:p>
            <a:r>
              <a:rPr lang="cs-CZ" sz="1400" b="1" dirty="0" smtClean="0"/>
              <a:t>obor Kadeřník.  Kromě zpěvu se věnuje malování, lyžování a</a:t>
            </a:r>
          </a:p>
          <a:p>
            <a:r>
              <a:rPr lang="cs-CZ" sz="1400" b="1" dirty="0"/>
              <a:t>s</a:t>
            </a:r>
            <a:r>
              <a:rPr lang="cs-CZ" sz="1400" b="1" dirty="0" smtClean="0"/>
              <a:t>tolnímu tenisu.</a:t>
            </a:r>
          </a:p>
          <a:p>
            <a:r>
              <a:rPr lang="cs-CZ" sz="1400" b="1" dirty="0" smtClean="0"/>
              <a:t>Zuzka už dvakrát vyhrála soutěž Nejmilejší koncert, který</a:t>
            </a:r>
          </a:p>
          <a:p>
            <a:r>
              <a:rPr lang="cs-CZ" sz="1400" b="1" dirty="0" smtClean="0"/>
              <a:t>mezi sebou pořádají dětské domovy.</a:t>
            </a:r>
          </a:p>
          <a:p>
            <a:endParaRPr lang="cs-CZ" sz="2800" b="1" dirty="0"/>
          </a:p>
          <a:p>
            <a:endParaRPr lang="cs-CZ" sz="2500" b="1" dirty="0" smtClean="0"/>
          </a:p>
          <a:p>
            <a:r>
              <a:rPr lang="cs-CZ" sz="2500" b="1" dirty="0" smtClean="0"/>
              <a:t>Karin </a:t>
            </a:r>
            <a:r>
              <a:rPr lang="cs-CZ" sz="2500" b="1" dirty="0"/>
              <a:t>Suková – </a:t>
            </a:r>
            <a:r>
              <a:rPr lang="cs-CZ" sz="2500" b="1" dirty="0" smtClean="0"/>
              <a:t>klavír</a:t>
            </a:r>
          </a:p>
          <a:p>
            <a:endParaRPr lang="cs-CZ" sz="1400" b="1" dirty="0" smtClean="0"/>
          </a:p>
          <a:p>
            <a:r>
              <a:rPr lang="cs-CZ" sz="1400" b="1" dirty="0" smtClean="0"/>
              <a:t>Karin je 16 let a žije v Dětském domově Unhošť.</a:t>
            </a:r>
          </a:p>
          <a:p>
            <a:r>
              <a:rPr lang="cs-CZ" sz="1400" b="1" dirty="0" smtClean="0"/>
              <a:t>Na klavír se začala učit v Lidové škole umění v Lounech</a:t>
            </a:r>
          </a:p>
          <a:p>
            <a:r>
              <a:rPr lang="cs-CZ" sz="1400" b="1" dirty="0" smtClean="0"/>
              <a:t>v 1. třídě. Dva roky působila v kapele Twisty </a:t>
            </a:r>
            <a:r>
              <a:rPr lang="cs-CZ" sz="1400" b="1" dirty="0" err="1" smtClean="0"/>
              <a:t>Vois</a:t>
            </a:r>
            <a:r>
              <a:rPr lang="cs-CZ" sz="1400" b="1" dirty="0" smtClean="0"/>
              <a:t>,</a:t>
            </a:r>
          </a:p>
          <a:p>
            <a:r>
              <a:rPr lang="cs-CZ" sz="1400" b="1" dirty="0" smtClean="0"/>
              <a:t>kde kromě hry na klavír i zpívala. Mezi další její zájmy</a:t>
            </a:r>
          </a:p>
          <a:p>
            <a:r>
              <a:rPr lang="cs-CZ" sz="1400" b="1" dirty="0"/>
              <a:t>p</a:t>
            </a:r>
            <a:r>
              <a:rPr lang="cs-CZ" sz="1400" b="1" dirty="0" smtClean="0"/>
              <a:t>atří tanec.</a:t>
            </a:r>
          </a:p>
        </p:txBody>
      </p:sp>
      <p:pic>
        <p:nvPicPr>
          <p:cNvPr id="5125" name="Picture 5" descr="C:\Users\M\Desktop\Bez názv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2359822" cy="442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M\Desktop\Bez názvu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41168"/>
            <a:ext cx="3102775" cy="86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94778"/>
            <a:ext cx="2178582" cy="2264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M\Desktop\DDŠ\koncert DP 6.10.2016\karin Suková\kapi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579686"/>
            <a:ext cx="2042222" cy="272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887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5508838" y="3728069"/>
            <a:ext cx="36351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500" b="1" dirty="0" smtClean="0">
                <a:solidFill>
                  <a:schemeClr val="bg1"/>
                </a:solidFill>
              </a:rPr>
              <a:t>Děkujeme vám za podporu.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Bez vaší pomoci by realizace této krásné 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akce nebyla možná.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Celý výtěžek z koncertu půjde na konto </a:t>
            </a:r>
          </a:p>
          <a:p>
            <a:r>
              <a:rPr lang="cs-CZ" sz="1500" b="1" dirty="0">
                <a:solidFill>
                  <a:schemeClr val="bg1"/>
                </a:solidFill>
              </a:rPr>
              <a:t>n</a:t>
            </a:r>
            <a:r>
              <a:rPr lang="cs-CZ" sz="1500" b="1" dirty="0" smtClean="0">
                <a:solidFill>
                  <a:schemeClr val="bg1"/>
                </a:solidFill>
              </a:rPr>
              <a:t>eziskové organizace DEJME DĚTEM ŠANCI.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Náklady na realizaci koncertu budou </a:t>
            </a:r>
          </a:p>
          <a:p>
            <a:r>
              <a:rPr lang="cs-CZ" sz="1500" b="1" dirty="0">
                <a:solidFill>
                  <a:schemeClr val="bg1"/>
                </a:solidFill>
              </a:rPr>
              <a:t>u</a:t>
            </a:r>
            <a:r>
              <a:rPr lang="cs-CZ" sz="1500" b="1" dirty="0" smtClean="0">
                <a:solidFill>
                  <a:schemeClr val="bg1"/>
                </a:solidFill>
              </a:rPr>
              <a:t>hrazeny díky finanční pomoci partnerů </a:t>
            </a:r>
          </a:p>
          <a:p>
            <a:r>
              <a:rPr lang="cs-CZ" sz="1500" b="1" dirty="0" smtClean="0">
                <a:solidFill>
                  <a:schemeClr val="bg1"/>
                </a:solidFill>
              </a:rPr>
              <a:t>akce.</a:t>
            </a:r>
            <a:endParaRPr lang="cs-CZ" sz="1500" b="1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1520" y="325606"/>
            <a:ext cx="8356583" cy="67249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500" b="1" dirty="0"/>
              <a:t>Kdo </a:t>
            </a:r>
            <a:r>
              <a:rPr lang="cs-CZ" sz="2500" b="1" dirty="0" smtClean="0"/>
              <a:t>jsme - DEJME </a:t>
            </a:r>
            <a:r>
              <a:rPr lang="cs-CZ" sz="2500" b="1" dirty="0"/>
              <a:t>DĚTEM ŠANCI o.p.s. </a:t>
            </a:r>
          </a:p>
          <a:p>
            <a:endParaRPr lang="cs-CZ" sz="1400" dirty="0" smtClean="0"/>
          </a:p>
          <a:p>
            <a:r>
              <a:rPr lang="cs-CZ" sz="1400" b="1" dirty="0" smtClean="0"/>
              <a:t>Jsme </a:t>
            </a:r>
            <a:r>
              <a:rPr lang="cs-CZ" sz="1400" b="1" dirty="0"/>
              <a:t>dynamická a velmi rychle se rozvíjející </a:t>
            </a:r>
            <a:r>
              <a:rPr lang="cs-CZ" sz="1400" b="1" dirty="0" smtClean="0"/>
              <a:t>nezisková </a:t>
            </a:r>
            <a:r>
              <a:rPr lang="cs-CZ" sz="1400" b="1" dirty="0"/>
              <a:t>organizace </a:t>
            </a:r>
            <a:endParaRPr lang="cs-CZ" sz="1400" b="1" dirty="0" smtClean="0"/>
          </a:p>
          <a:p>
            <a:r>
              <a:rPr lang="cs-CZ" sz="1400" b="1" dirty="0" smtClean="0"/>
              <a:t>poskytující komplexní </a:t>
            </a:r>
            <a:r>
              <a:rPr lang="cs-CZ" sz="1400" b="1" dirty="0"/>
              <a:t>pomoc dětem a mladým </a:t>
            </a:r>
            <a:r>
              <a:rPr lang="cs-CZ" sz="1400" b="1" dirty="0" smtClean="0"/>
              <a:t>lidem </a:t>
            </a:r>
            <a:r>
              <a:rPr lang="cs-CZ" sz="1400" b="1" dirty="0"/>
              <a:t>z dětských </a:t>
            </a:r>
            <a:endParaRPr lang="cs-CZ" sz="1400" b="1" dirty="0" smtClean="0"/>
          </a:p>
          <a:p>
            <a:r>
              <a:rPr lang="cs-CZ" sz="1400" b="1" dirty="0" smtClean="0"/>
              <a:t>domovů </a:t>
            </a:r>
            <a:r>
              <a:rPr lang="cs-CZ" sz="1400" b="1" dirty="0"/>
              <a:t>zejména při jejich osamostatňování. </a:t>
            </a:r>
            <a:endParaRPr lang="cs-CZ" sz="1400" b="1" dirty="0" smtClean="0"/>
          </a:p>
          <a:p>
            <a:r>
              <a:rPr lang="cs-CZ" sz="1400" b="1" dirty="0" smtClean="0"/>
              <a:t>K</a:t>
            </a:r>
            <a:r>
              <a:rPr lang="cs-CZ" sz="1400" b="1" dirty="0"/>
              <a:t> dnešnímu dni máme </a:t>
            </a:r>
            <a:r>
              <a:rPr lang="cs-CZ" sz="1400" b="1" dirty="0" smtClean="0"/>
              <a:t>navázánu spolupráci </a:t>
            </a:r>
            <a:r>
              <a:rPr lang="cs-CZ" sz="1400" b="1" dirty="0"/>
              <a:t>se 33 dětskými domovy ve všech 14 krajích ČR. </a:t>
            </a:r>
            <a:endParaRPr lang="cs-CZ" sz="1400" b="1" dirty="0" smtClean="0"/>
          </a:p>
          <a:p>
            <a:r>
              <a:rPr lang="cs-CZ" sz="1400" b="1" dirty="0" smtClean="0"/>
              <a:t>Ve </a:t>
            </a:r>
            <a:r>
              <a:rPr lang="cs-CZ" sz="1400" b="1" dirty="0"/>
              <a:t>stálých projektech máme průběžně zařazeno přes 250 dětí. Jedno dítě může být současně začleněno do </a:t>
            </a:r>
            <a:endParaRPr lang="cs-CZ" sz="1400" b="1" dirty="0" smtClean="0"/>
          </a:p>
          <a:p>
            <a:r>
              <a:rPr lang="cs-CZ" sz="1400" b="1" dirty="0" smtClean="0"/>
              <a:t>několika </a:t>
            </a:r>
            <a:r>
              <a:rPr lang="cs-CZ" sz="1400" b="1" dirty="0"/>
              <a:t>projektů.</a:t>
            </a:r>
          </a:p>
          <a:p>
            <a:r>
              <a:rPr lang="cs-CZ" sz="1400" b="1" dirty="0" smtClean="0"/>
              <a:t>Od </a:t>
            </a:r>
            <a:r>
              <a:rPr lang="cs-CZ" sz="1400" b="1" dirty="0"/>
              <a:t>roku 2011 jsme podpořili více než 2,5 tisíce konkrétních dětí částkou ve výši téměř 13 milionů korun.</a:t>
            </a:r>
          </a:p>
          <a:p>
            <a:r>
              <a:rPr lang="cs-CZ" sz="1400" b="1" dirty="0"/>
              <a:t>Patrony organizace jsou Lucie Benešová, Barbora Špotáková, Vladimír Hron a </a:t>
            </a:r>
            <a:r>
              <a:rPr lang="cs-CZ" sz="1400" b="1" dirty="0" smtClean="0"/>
              <a:t>doc</a:t>
            </a:r>
            <a:r>
              <a:rPr lang="cs-CZ" sz="1400" b="1" dirty="0"/>
              <a:t>. MUDr. Jan Měšťák, CSc</a:t>
            </a:r>
            <a:r>
              <a:rPr lang="cs-CZ" sz="1400" b="1" dirty="0" smtClean="0"/>
              <a:t>.</a:t>
            </a:r>
          </a:p>
          <a:p>
            <a:r>
              <a:rPr lang="cs-CZ" sz="1400" b="1" dirty="0" smtClean="0"/>
              <a:t>Posláním </a:t>
            </a:r>
            <a:r>
              <a:rPr lang="cs-CZ" sz="1400" b="1" dirty="0"/>
              <a:t>DDŠ je poskytovat adresnou, komplexní pomoc konkrétním dětem a mladým lidem vyrůstajícím </a:t>
            </a:r>
            <a:endParaRPr lang="cs-CZ" sz="1400" b="1" dirty="0" smtClean="0"/>
          </a:p>
          <a:p>
            <a:r>
              <a:rPr lang="cs-CZ" sz="1400" b="1" dirty="0" smtClean="0"/>
              <a:t>v</a:t>
            </a:r>
            <a:r>
              <a:rPr lang="cs-CZ" sz="1400" b="1" dirty="0"/>
              <a:t> </a:t>
            </a:r>
            <a:r>
              <a:rPr lang="cs-CZ" sz="1400" b="1" dirty="0" smtClean="0"/>
              <a:t>dětských </a:t>
            </a:r>
            <a:r>
              <a:rPr lang="cs-CZ" sz="1400" b="1" dirty="0"/>
              <a:t>domovech na území ČR a pomoci jim úspěšně se začlenit do společnosti po opuštění d. domova.</a:t>
            </a:r>
          </a:p>
          <a:p>
            <a:endParaRPr lang="cs-CZ" sz="1400" dirty="0" smtClean="0"/>
          </a:p>
          <a:p>
            <a:r>
              <a:rPr lang="cs-CZ" sz="1400" b="1" dirty="0"/>
              <a:t>Stálé projekty DEJME DĚTEM ŠANCI o.p.s. na přímou podporu konkrétních </a:t>
            </a:r>
            <a:r>
              <a:rPr lang="cs-CZ" sz="1400" b="1" dirty="0" smtClean="0"/>
              <a:t>dětí:</a:t>
            </a:r>
            <a:endParaRPr lang="cs-CZ" sz="1400" dirty="0"/>
          </a:p>
          <a:p>
            <a:r>
              <a:rPr lang="cs-CZ" sz="1400" b="1" dirty="0"/>
              <a:t> </a:t>
            </a:r>
            <a:endParaRPr lang="cs-CZ" sz="1400" dirty="0"/>
          </a:p>
          <a:p>
            <a:r>
              <a:rPr lang="cs-CZ" sz="1400" b="1" u="sng" dirty="0"/>
              <a:t>„Podporuj mě…” aneb adopce „na blízko”</a:t>
            </a:r>
            <a:endParaRPr lang="cs-CZ" sz="1400" dirty="0"/>
          </a:p>
          <a:p>
            <a:r>
              <a:rPr lang="cs-CZ" sz="1400" b="1" dirty="0"/>
              <a:t>spoření pro děti </a:t>
            </a:r>
            <a:r>
              <a:rPr lang="cs-CZ" sz="1400" dirty="0"/>
              <a:t>(</a:t>
            </a:r>
            <a:r>
              <a:rPr lang="cs-CZ" sz="1400" dirty="0" smtClean="0"/>
              <a:t>zajištění </a:t>
            </a:r>
            <a:r>
              <a:rPr lang="cs-CZ" sz="1400" dirty="0"/>
              <a:t>finanční podpory pro dítě po opuštění dětského </a:t>
            </a:r>
            <a:r>
              <a:rPr lang="cs-CZ" sz="1400" dirty="0" smtClean="0"/>
              <a:t>domova)</a:t>
            </a:r>
          </a:p>
          <a:p>
            <a:r>
              <a:rPr lang="cs-CZ" sz="1400" b="1" u="sng" dirty="0"/>
              <a:t>„Najdi si mě…“</a:t>
            </a:r>
            <a:endParaRPr lang="cs-CZ" sz="1400" dirty="0"/>
          </a:p>
          <a:p>
            <a:r>
              <a:rPr lang="cs-CZ" sz="1400" b="1" dirty="0"/>
              <a:t>kontakt s dítětem</a:t>
            </a:r>
            <a:r>
              <a:rPr lang="cs-CZ" sz="1400" dirty="0"/>
              <a:t> (písemný kontakt, návštěvy v dětském domově, hostitelská péče)</a:t>
            </a:r>
          </a:p>
          <a:p>
            <a:r>
              <a:rPr lang="cs-CZ" sz="1400" b="1" u="sng" dirty="0"/>
              <a:t>„Přál(a) bych si…“</a:t>
            </a:r>
            <a:endParaRPr lang="cs-CZ" sz="1400" dirty="0"/>
          </a:p>
          <a:p>
            <a:pPr lvl="0"/>
            <a:r>
              <a:rPr lang="cs-CZ" sz="1400" b="1" dirty="0"/>
              <a:t>splnění opodstatněného přání </a:t>
            </a:r>
            <a:r>
              <a:rPr lang="cs-CZ" sz="1400" b="1" dirty="0" smtClean="0"/>
              <a:t>dítěte</a:t>
            </a:r>
            <a:r>
              <a:rPr lang="cs-CZ" sz="1400" dirty="0" smtClean="0"/>
              <a:t> (</a:t>
            </a:r>
            <a:r>
              <a:rPr lang="cs-CZ" sz="1400" dirty="0"/>
              <a:t>spojené jakkoliv se studiem nebo s přípravou dítěte na budoucí </a:t>
            </a:r>
            <a:r>
              <a:rPr lang="cs-CZ" sz="1400" dirty="0" smtClean="0"/>
              <a:t>povolání,</a:t>
            </a:r>
          </a:p>
          <a:p>
            <a:pPr lvl="0"/>
            <a:r>
              <a:rPr lang="cs-CZ" sz="1400" dirty="0"/>
              <a:t>se smysluplným trávením volného </a:t>
            </a:r>
            <a:r>
              <a:rPr lang="cs-CZ" sz="1400" dirty="0" smtClean="0"/>
              <a:t>času, </a:t>
            </a:r>
            <a:r>
              <a:rPr lang="cs-CZ" sz="1400" dirty="0"/>
              <a:t>zdravotní pomůcky nehrazené zdravotními </a:t>
            </a:r>
            <a:r>
              <a:rPr lang="cs-CZ" sz="1400" dirty="0" smtClean="0"/>
              <a:t>pojišťovnami)</a:t>
            </a:r>
          </a:p>
          <a:p>
            <a:r>
              <a:rPr lang="cs-CZ" sz="1400" b="1" u="sng" dirty="0"/>
              <a:t>„Pomoz mi do života…“</a:t>
            </a:r>
            <a:endParaRPr lang="cs-CZ" sz="1400" dirty="0"/>
          </a:p>
          <a:p>
            <a:r>
              <a:rPr lang="cs-CZ" sz="1400" b="1" dirty="0"/>
              <a:t>pomoc dítěti při přípravě na odchod a při odchodu z dětského domova do samostatného </a:t>
            </a:r>
            <a:r>
              <a:rPr lang="cs-CZ" sz="1400" b="1" dirty="0" smtClean="0"/>
              <a:t>života</a:t>
            </a:r>
          </a:p>
          <a:p>
            <a:r>
              <a:rPr lang="cs-CZ" sz="1400" dirty="0" smtClean="0"/>
              <a:t>(startovací balíček, Stipendijní program – finanční podpora při studiu, </a:t>
            </a:r>
            <a:r>
              <a:rPr lang="cs-CZ" sz="1400" dirty="0"/>
              <a:t>p</a:t>
            </a:r>
            <a:r>
              <a:rPr lang="cs-CZ" sz="1400" dirty="0" smtClean="0"/>
              <a:t>omoc </a:t>
            </a:r>
            <a:r>
              <a:rPr lang="cs-CZ" sz="1400" dirty="0"/>
              <a:t>s hledáním pracovního uplatnění a </a:t>
            </a:r>
            <a:endParaRPr lang="cs-CZ" sz="1400" dirty="0" smtClean="0"/>
          </a:p>
          <a:p>
            <a:r>
              <a:rPr lang="cs-CZ" sz="1400" smtClean="0"/>
              <a:t>ubytování po </a:t>
            </a:r>
            <a:r>
              <a:rPr lang="cs-CZ" sz="1400" dirty="0"/>
              <a:t>opuštění dětského </a:t>
            </a:r>
            <a:r>
              <a:rPr lang="cs-CZ" sz="1400" dirty="0" smtClean="0"/>
              <a:t>domova).</a:t>
            </a:r>
          </a:p>
          <a:p>
            <a:endParaRPr lang="cs-CZ" sz="1400" dirty="0"/>
          </a:p>
          <a:p>
            <a:r>
              <a:rPr lang="cs-CZ" sz="1400" b="1" dirty="0"/>
              <a:t>v</a:t>
            </a:r>
            <a:r>
              <a:rPr lang="cs-CZ" sz="1400" b="1" dirty="0" smtClean="0"/>
              <a:t>íce na www.dejmedetemsanci.cz </a:t>
            </a:r>
            <a:endParaRPr lang="cs-CZ" sz="1400" b="1" dirty="0"/>
          </a:p>
          <a:p>
            <a:endParaRPr lang="cs-CZ" sz="1400" dirty="0"/>
          </a:p>
        </p:txBody>
      </p:sp>
      <p:pic>
        <p:nvPicPr>
          <p:cNvPr id="1027" name="Picture 3" descr="C:\Users\M\Desktop\DDŠ\loga DDŠ\Logo DDŠ_horizontální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16632"/>
            <a:ext cx="2884155" cy="1400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28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368</Words>
  <Application>Microsoft Office PowerPoint</Application>
  <PresentationFormat>Předvádění na obrazovce (4:3)</PresentationFormat>
  <Paragraphs>167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</dc:creator>
  <cp:lastModifiedBy>M</cp:lastModifiedBy>
  <cp:revision>45</cp:revision>
  <cp:lastPrinted>2016-03-14T10:21:38Z</cp:lastPrinted>
  <dcterms:created xsi:type="dcterms:W3CDTF">2016-02-19T08:36:56Z</dcterms:created>
  <dcterms:modified xsi:type="dcterms:W3CDTF">2016-09-06T12:49:08Z</dcterms:modified>
</cp:coreProperties>
</file>