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05" r:id="rId2"/>
    <p:sldId id="4207" r:id="rId3"/>
    <p:sldId id="4208" r:id="rId4"/>
    <p:sldId id="4206" r:id="rId5"/>
    <p:sldId id="4209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387B-95FE-40C1-BA14-F0B04916EE8F}" type="datetime1">
              <a:rPr lang="cs-CZ" smtClean="0"/>
              <a:t>17.12.2021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73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E186-2BD4-4339-AA68-5FDD44498A16}" type="datetime1">
              <a:rPr lang="cs-CZ" smtClean="0"/>
              <a:t>17.12.2021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25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453D-026E-4334-8CE9-9B5E38FC1710}" type="datetime1">
              <a:rPr lang="cs-CZ" smtClean="0"/>
              <a:t>17.12.2021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213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DF24-52B2-4E93-98B8-8ABD98FD0035}" type="datetime1">
              <a:rPr lang="cs-CZ" smtClean="0"/>
              <a:t>17.12.2021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515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48800" y="6492876"/>
            <a:ext cx="2743200" cy="365125"/>
          </a:xfrm>
        </p:spPr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VÃ½sledek obrÃ¡zku pro logo praha">
            <a:extLst>
              <a:ext uri="{FF2B5EF4-FFF2-40B4-BE49-F238E27FC236}">
                <a16:creationId xmlns:a16="http://schemas.microsoft.com/office/drawing/2014/main" id="{70B8D8DA-9CE5-D942-BCBD-47D22B88A7D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76278" y="5969635"/>
            <a:ext cx="787985" cy="626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061160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139497"/>
            <a:ext cx="10515600" cy="632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950027"/>
            <a:ext cx="10515600" cy="17812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ACA1-C529-45A7-BBD2-81D34CA06435}" type="datetime1">
              <a:rPr lang="cs-CZ" smtClean="0"/>
              <a:t>17.12.2021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7157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9EC489A7-1C8F-6D43-8AB5-F29138C8904B}"/>
              </a:ext>
            </a:extLst>
          </p:cNvPr>
          <p:cNvSpPr/>
          <p:nvPr userDrawn="1"/>
        </p:nvSpPr>
        <p:spPr>
          <a:xfrm>
            <a:off x="0" y="0"/>
            <a:ext cx="8463124" cy="6858000"/>
          </a:xfrm>
          <a:prstGeom prst="rect">
            <a:avLst/>
          </a:prstGeom>
          <a:solidFill>
            <a:srgbClr val="C81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443523"/>
            <a:ext cx="6803878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680387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442151695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CD057-7B4E-40EB-828E-6B8DF5B0C9B0}" type="datetime1">
              <a:rPr lang="cs-CZ" smtClean="0"/>
              <a:t>17.12.2021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95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41991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41991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35ADB-4CE2-4EAF-9770-812D38EBC2B4}" type="datetime1">
              <a:rPr lang="cs-CZ" smtClean="0"/>
              <a:t>17.12.2021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18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DC5A2-7504-4FB4-9F45-61EAD96227FC}" type="datetime1">
              <a:rPr lang="cs-CZ" smtClean="0"/>
              <a:t>17.12.2021</a:t>
            </a:fld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568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F1AB-E6E4-4541-827F-B1DF3C53BABC}" type="datetime1">
              <a:rPr lang="cs-CZ" smtClean="0"/>
              <a:t>17.12.2021</a:t>
            </a:fld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714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13577-D647-4C2F-A0A5-774E29D645D4}" type="datetime1">
              <a:rPr lang="cs-CZ" smtClean="0"/>
              <a:t>17.12.2021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39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1ACA1-C529-45A7-BBD2-81D34CA06435}" type="datetime1">
              <a:rPr lang="cs-CZ" smtClean="0"/>
              <a:t>17.12.2021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414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kern="1200" dirty="0">
          <a:solidFill>
            <a:srgbClr val="C8142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48DC29-7F57-1843-BF18-17CEB0DC0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30778"/>
            <a:ext cx="10515600" cy="1325563"/>
          </a:xfrm>
        </p:spPr>
        <p:txBody>
          <a:bodyPr/>
          <a:lstStyle/>
          <a:p>
            <a:r>
              <a:rPr lang="cs-CZ" dirty="0"/>
              <a:t>Podání oznámení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613415-16A8-B645-B0BD-58CBCE5CE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028" y="1221022"/>
            <a:ext cx="9529765" cy="44977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dirty="0"/>
              <a:t>Kliknutím na link přejdete na stránku www.praha.whistlee.online, kde kliknete na tlačítko Podat oznámení.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EB30467-AF81-E149-AC6E-4A9E5171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8CE8A988-2C98-49A4-91D3-6998055EF9ED}" type="slidenum">
              <a:rPr lang="cs-CZ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/>
              <a:t>1</a:t>
            </a:fld>
            <a:endParaRPr lang="cs-CZ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261FA50-AD49-40D9-A2C1-FB775EF000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774" y="1785259"/>
            <a:ext cx="9184274" cy="4478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002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48DC29-7F57-1843-BF18-17CEB0DC0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801" y="113095"/>
            <a:ext cx="10376452" cy="1146745"/>
          </a:xfrm>
        </p:spPr>
        <p:txBody>
          <a:bodyPr>
            <a:normAutofit/>
          </a:bodyPr>
          <a:lstStyle/>
          <a:p>
            <a:r>
              <a:rPr lang="cs-CZ" dirty="0"/>
              <a:t>Vyplnění formuláře pro podání oznámení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613415-16A8-B645-B0BD-58CBCE5CE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557" y="1105690"/>
            <a:ext cx="10376452" cy="648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této stránce vyplníte Vaše oznámení. Volitelně lze přiložit přílohu (např. obrázek, zvukový záznam). Dále se lze přihlásit k Vaší identitě (rovněž volitelné).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EB30467-AF81-E149-AC6E-4A9E5171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8CE8A988-2C98-49A4-91D3-6998055EF9ED}" type="slidenum">
              <a:rPr lang="cs-CZ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/>
              <a:t>2</a:t>
            </a:fld>
            <a:endParaRPr lang="cs-CZ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424E93D-19DF-401C-AA81-42EEEFE7E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961" y="1754250"/>
            <a:ext cx="6299200" cy="511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51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48DC29-7F57-1843-BF18-17CEB0DC0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114" y="230778"/>
            <a:ext cx="10515600" cy="13255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cs-CZ" dirty="0"/>
              <a:t>Kontrola stavu oznámení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613415-16A8-B645-B0BD-58CBCE5CE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758" y="1197274"/>
            <a:ext cx="10929729" cy="7181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podání oznámení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vygeneruje systém uživateli 16místné číslo, které slouží k přihlášení a sledování reakcí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Vaše oznámení, a rovněž umožní později doplnit další informace.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EB30467-AF81-E149-AC6E-4A9E5171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8CE8A988-2C98-49A4-91D3-6998055EF9ED}" type="slidenum">
              <a:rPr lang="cs-CZ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/>
              <a:t>3</a:t>
            </a:fld>
            <a:endParaRPr lang="cs-CZ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6F8E699-C23A-4262-BB8C-FBC1B13A70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114" y="1750419"/>
            <a:ext cx="9757410" cy="453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53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613415-16A8-B645-B0BD-58CBCE5CE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360" y="536713"/>
            <a:ext cx="11379199" cy="579451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Oznámení pro doplnění informací nebo pro přečtení reakce ze strany řešitele, lze realizovat zadáním 16místného čísla, získaného při Přístup k odeslání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první zprávy daného oznámení.</a:t>
            </a:r>
          </a:p>
          <a:p>
            <a:pPr marL="0" indent="0" algn="just"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Toto číslo si pečlivě uschovejte!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EB30467-AF81-E149-AC6E-4A9E5171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8CE8A988-2C98-49A4-91D3-6998055EF9ED}" type="slidenum">
              <a:rPr lang="cs-CZ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/>
              <a:t>4</a:t>
            </a:fld>
            <a:endParaRPr lang="cs-CZ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0DBB749-1609-4B77-877F-AF5A8AD1C1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9409" y="1225708"/>
            <a:ext cx="9003229" cy="4499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285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48DC29-7F57-1843-BF18-17CEB0DC0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1325563"/>
          </a:xfrm>
        </p:spPr>
        <p:txBody>
          <a:bodyPr anchor="ctr">
            <a:normAutofit/>
          </a:bodyPr>
          <a:lstStyle/>
          <a:p>
            <a:r>
              <a:rPr lang="cs-CZ" dirty="0"/>
              <a:t>Vaše</a:t>
            </a:r>
            <a:r>
              <a:rPr lang="cs-CZ" b="1">
                <a:effectLst/>
              </a:rPr>
              <a:t> </a:t>
            </a:r>
            <a:r>
              <a:rPr lang="cs-CZ" dirty="0"/>
              <a:t>oznámení</a:t>
            </a:r>
            <a:br>
              <a:rPr lang="cs-CZ" b="1">
                <a:effectLst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613415-16A8-B645-B0BD-58CBCE5CE6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>
                <a:effectLst/>
              </a:rPr>
              <a:t>Tato stránka představuje souhrn Vašeho oznámení i s reakcí řešitele. </a:t>
            </a:r>
          </a:p>
          <a:p>
            <a:pPr marL="0" indent="0">
              <a:buNone/>
            </a:pPr>
            <a:r>
              <a:rPr lang="cs-CZ" sz="2000" dirty="0"/>
              <a:t>R</a:t>
            </a:r>
            <a:r>
              <a:rPr lang="cs-CZ" sz="2000" dirty="0">
                <a:effectLst/>
              </a:rPr>
              <a:t>eakce řešitele najdete v levém spodním rohu.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C056FD6-2D18-45DB-9E67-19BF797339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5876" y="136522"/>
            <a:ext cx="4547004" cy="6404231"/>
          </a:xfrm>
          <a:prstGeom prst="rect">
            <a:avLst/>
          </a:prstGeom>
          <a:noFill/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EB30467-AF81-E149-AC6E-4A9E5171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3"/>
            <a:ext cx="2743200" cy="365125"/>
          </a:xfrm>
        </p:spPr>
        <p:txBody>
          <a:bodyPr anchor="ctr">
            <a:normAutofit/>
          </a:bodyPr>
          <a:lstStyle/>
          <a:p>
            <a:pPr defTabSz="457200">
              <a:spcAft>
                <a:spcPts val="600"/>
              </a:spcAft>
            </a:pPr>
            <a:fld id="{8CE8A988-2C98-49A4-91D3-6998055EF9ED}" type="slidenum">
              <a:rPr lang="cs-CZ"/>
              <a:pPr defTabSz="457200">
                <a:spcAft>
                  <a:spcPts val="600"/>
                </a:spcAft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947338"/>
      </p:ext>
    </p:extLst>
  </p:cSld>
  <p:clrMapOvr>
    <a:masterClrMapping/>
  </p:clrMapOvr>
</p:sld>
</file>

<file path=ppt/theme/theme1.xml><?xml version="1.0" encoding="utf-8"?>
<a:theme xmlns:a="http://schemas.openxmlformats.org/drawingml/2006/main" name="1_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98B320A8-D136-1242-A6F6-1F3250954A6A}" vid="{5F70254E-DE4B-6543-BEA7-C20A5627224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150</Words>
  <Application>Microsoft Office PowerPoint</Application>
  <PresentationFormat>Širokoúhlá obrazovka</PresentationFormat>
  <Paragraphs>27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1_Motiv Office</vt:lpstr>
      <vt:lpstr>Podání oznámení</vt:lpstr>
      <vt:lpstr>Vyplnění formuláře pro podání oznámení </vt:lpstr>
      <vt:lpstr>Kontrola stavu oznámení</vt:lpstr>
      <vt:lpstr>Prezentace aplikace PowerPoint</vt:lpstr>
      <vt:lpstr>Vaše oznámení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Centrální interní databáze analýz </dc:title>
  <dc:creator>Lenka Zohnová</dc:creator>
  <cp:lastModifiedBy>Lenka Zohnová</cp:lastModifiedBy>
  <cp:revision>4</cp:revision>
  <dcterms:created xsi:type="dcterms:W3CDTF">2021-11-30T13:32:11Z</dcterms:created>
  <dcterms:modified xsi:type="dcterms:W3CDTF">2021-12-17T07:36:38Z</dcterms:modified>
</cp:coreProperties>
</file>