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>
        <p:scale>
          <a:sx n="75" d="100"/>
          <a:sy n="75" d="100"/>
        </p:scale>
        <p:origin x="-931" y="-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6FAE50-B5B9-4301-A9CA-8C17164DA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72CBBE8-BF7E-4614-B39C-E850383AC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08DA9BD-D9BE-429D-92B6-AC5346B14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33068BE-3133-4598-86F8-2EE826F09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19D9F9E-5127-4B50-8E80-A971238E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3236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6EFBAF-2667-4FCA-8438-55B472EA9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3A4406B-E176-4C82-B153-D9D88CB17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4714063-C8E7-49C2-9863-1D34D9488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17F6660-B76E-419E-BF8F-6AC25EDE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401CE0D-A9DD-4082-836A-DEEAA958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111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D788294D-BE6A-4ACC-BABD-86043AFF3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982E4AA-D2C5-4F58-880D-E2C1CD126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791E388-9941-40BF-88CF-C0BDDEB5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266EF74-B8E0-4537-A5F2-CC390DEF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814C17E-2BF7-46A1-A0DB-41DA454E9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8250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906777-5547-494C-BF7A-7AB460E9A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D061178-2B60-49FF-8C1C-79DCB15C2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8FA7AEB-7655-400C-9D13-B8B688643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33D723E-7E9A-468E-B2C7-3E2ACB66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851BDEE-FCD5-483F-B6D7-04FAF7B0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35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7CA9C07-0210-4004-B134-72ADAC65F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2250A3B-BFAB-45D2-9C74-46F4B2367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FEA9343-7942-4130-A572-6006F407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C803E4F-C8B7-44D1-93DF-29D72A61E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E56F2B6-CBD5-4EBE-96EC-7BF25F963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5807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FEC8E5C-EA9D-4272-9BD6-4066C2F18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7C4F4EC-FE5A-4C82-AE7B-8045A3568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1AB57F97-CF55-4A00-A296-80139E3BC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97263A7-A639-4D7E-8454-295687B4C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F238681-A6FA-42F0-B013-CC899D5A3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BF9AD23-11CA-4045-96D5-E0B407C1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664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958D07-62B9-4D58-A670-A769AF29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CC28C9E-AACE-43CD-93A7-33B677A02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1405F3D-760E-4398-8140-E41033074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F75B0ACF-CDEC-4EED-B53A-D9B43879A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E7B574FD-500A-4480-B7AE-4A8A548E9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21CDD058-8603-41B8-AF1F-C80413E09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67B9D477-7D8A-41C9-8BD1-B88C27DFD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28A4612B-7181-46BB-A811-E02FC4A99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4564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10CB226-111F-4614-9BAA-902DF3676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40C9AE4-D3DA-4402-A378-54854C93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181E6E4B-E350-4D5D-9E35-041EF313C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C92113DE-23FC-4D41-BB78-152ACE1A3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1137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9A32B8AD-E024-48C9-B911-BC312642B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579A6C54-8305-4FA2-90E9-E5652AF1C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0CAD2BA-C8B0-43A9-883A-7CBAF66B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084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B83631-7819-4A22-95B3-047FACE4A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A1938AF-5524-4EB5-B24E-3840974E7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3325AF4-8F23-44A8-823A-C4A7AEC5E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49E5874-33C6-4630-9C89-BA6709D59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CE15F2B-4C14-4585-AA33-8E0EA3A99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2FDCB63-9730-4BB9-BB62-A8A9A307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156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6BDBF7-D2E4-46EA-820F-D13F34DE6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F91F1F4A-D1E3-4D8A-BD7E-02C6CA3A22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E221D6B6-7F9C-450C-9451-393B9953B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7293BA4-C8C9-428E-B25E-85F583E98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49E912B-05BF-4FD6-A66F-26F30BC3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2075583-435C-46CF-BADC-EFF33586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802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226F5E58-1FE3-4167-89AC-749033D4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51E354B-155B-4B32-9D00-EB8383BFB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29704B8-EF12-44F3-BD2E-F18A4CC74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953D4-4C54-4997-80AE-EE70E99AA2A5}" type="datetimeFigureOut">
              <a:rPr lang="cs-CZ" smtClean="0"/>
              <a:pPr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DE10A62-3AB2-4A58-81CC-715D6BF3F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A1F04E2-7054-4206-930D-E73984031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B2197-7F5E-4EB2-8C84-00A5A1B3BE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4234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6103/SHARE.w8.800" TargetMode="External"/><Relationship Id="rId2" Type="http://schemas.openxmlformats.org/officeDocument/2006/relationships/hyperlink" Target="http://dx.doi.org/10.6103/SHARE.w7.80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x.doi.org/10.6103/SHARE.w8ca.80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B15676-6B01-4B33-9CDF-35785942E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98740"/>
            <a:ext cx="12192000" cy="2811223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Sekundární analýza </a:t>
            </a:r>
            <a:r>
              <a:rPr lang="cs-CZ" b="1" dirty="0" smtClean="0">
                <a:solidFill>
                  <a:srgbClr val="002060"/>
                </a:solidFill>
              </a:rPr>
              <a:t>SHARE </a:t>
            </a:r>
            <a:r>
              <a:rPr lang="cs-CZ" b="1" dirty="0">
                <a:solidFill>
                  <a:srgbClr val="002060"/>
                </a:solidFill>
              </a:rPr>
              <a:t>– 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starší </a:t>
            </a:r>
            <a:r>
              <a:rPr lang="cs-CZ" b="1" dirty="0">
                <a:solidFill>
                  <a:srgbClr val="002060"/>
                </a:solidFill>
              </a:rPr>
              <a:t>populace (50+) v Praze a porovnání se zbytkem v 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A0B2957-6B12-4FA5-84FB-0E8E481CBB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			</a:t>
            </a:r>
            <a:r>
              <a:rPr lang="cs-CZ" dirty="0" smtClean="0">
                <a:solidFill>
                  <a:srgbClr val="002060"/>
                </a:solidFill>
              </a:rPr>
              <a:t>Zpracovala </a:t>
            </a:r>
            <a:r>
              <a:rPr lang="cs-CZ" dirty="0">
                <a:solidFill>
                  <a:srgbClr val="002060"/>
                </a:solidFill>
              </a:rPr>
              <a:t>Miroslava </a:t>
            </a:r>
            <a:r>
              <a:rPr lang="cs-CZ" dirty="0" err="1" smtClean="0">
                <a:solidFill>
                  <a:srgbClr val="002060"/>
                </a:solidFill>
              </a:rPr>
              <a:t>Federičová</a:t>
            </a:r>
            <a:r>
              <a:rPr lang="cs-CZ" dirty="0" smtClean="0">
                <a:solidFill>
                  <a:srgbClr val="002060"/>
                </a:solidFill>
              </a:rPr>
              <a:t>, CERGE-i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                                  pro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rgbClr val="002060"/>
                </a:solidFill>
              </a:rPr>
              <a:t>prezentaci </a:t>
            </a:r>
            <a:r>
              <a:rPr lang="cs-CZ" dirty="0" smtClean="0">
                <a:solidFill>
                  <a:srgbClr val="002060"/>
                </a:solidFill>
              </a:rPr>
              <a:t>upravila Olga </a:t>
            </a:r>
            <a:r>
              <a:rPr lang="cs-CZ" dirty="0">
                <a:solidFill>
                  <a:srgbClr val="002060"/>
                </a:solidFill>
              </a:rPr>
              <a:t>Starostová</a:t>
            </a:r>
          </a:p>
        </p:txBody>
      </p:sp>
      <p:pic>
        <p:nvPicPr>
          <p:cNvPr id="13314" name="Picture 2" descr="SHARE - Survey of Health,&#10;              Ageing and Retirement in Europe -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277" y="3812875"/>
            <a:ext cx="4684142" cy="29329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95718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9245"/>
            <a:ext cx="12192000" cy="132556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lvl="0"/>
            <a:r>
              <a:rPr lang="cs-CZ" sz="3600" b="1" dirty="0" smtClean="0">
                <a:solidFill>
                  <a:srgbClr val="002060"/>
                </a:solidFill>
              </a:rPr>
              <a:t>Možnost aktivního života – spolky, dobrovolnictví, vzdělávání 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V Praze vzrostla mezi lety 2017 a 2020 incidence aktivit starší populace, a to zejména u dobrovolnické činnosti a účasti na vzdělávacím kurzu, i když frekvence trochu poklesla.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Navýšení </a:t>
            </a:r>
            <a:r>
              <a:rPr lang="cs-CZ" dirty="0" smtClean="0">
                <a:solidFill>
                  <a:srgbClr val="002060"/>
                </a:solidFill>
              </a:rPr>
              <a:t>je možné pozorovat i u skupiny důchodců v Praze (co se týče dobrovolnické činnosti a vzdělávacích kurzů). </a:t>
            </a:r>
            <a:r>
              <a:rPr lang="cs-CZ" b="1" dirty="0" smtClean="0">
                <a:solidFill>
                  <a:srgbClr val="002060"/>
                </a:solidFill>
              </a:rPr>
              <a:t>V obou letech je mnohem vyšší účast starší populace na dobrovolnické činnosti a vzdělávacích kurzech v Praze, než jak je tomu v průměru za celé Česko.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Před pandemií, na jaře 2020, dělalo nějakou dobrovolnickou činnost </a:t>
            </a:r>
            <a:r>
              <a:rPr lang="cs-CZ" b="1" dirty="0" smtClean="0">
                <a:solidFill>
                  <a:srgbClr val="002060"/>
                </a:solidFill>
              </a:rPr>
              <a:t>až 25 % starší populace v Praze</a:t>
            </a:r>
            <a:r>
              <a:rPr lang="cs-CZ" dirty="0" smtClean="0">
                <a:solidFill>
                  <a:srgbClr val="002060"/>
                </a:solidFill>
              </a:rPr>
              <a:t>. Díváme-li se pouze na skupinu důchodců v Praze, jde </a:t>
            </a:r>
            <a:r>
              <a:rPr lang="cs-CZ" b="1" dirty="0" smtClean="0">
                <a:solidFill>
                  <a:srgbClr val="002060"/>
                </a:solidFill>
              </a:rPr>
              <a:t>o 21 % angažovaných v dobrovolnické činnosti</a:t>
            </a:r>
            <a:r>
              <a:rPr lang="cs-CZ" dirty="0" smtClean="0">
                <a:solidFill>
                  <a:srgbClr val="002060"/>
                </a:solidFill>
              </a:rPr>
              <a:t>. Více než </a:t>
            </a:r>
            <a:r>
              <a:rPr lang="cs-CZ" b="1" dirty="0" smtClean="0">
                <a:solidFill>
                  <a:srgbClr val="002060"/>
                </a:solidFill>
              </a:rPr>
              <a:t>polovina těchto důchodců se dobrovolnictví věnovala alespoň jednou za měsíc</a:t>
            </a:r>
            <a:r>
              <a:rPr lang="cs-CZ" dirty="0" smtClean="0">
                <a:solidFill>
                  <a:srgbClr val="002060"/>
                </a:solidFill>
              </a:rPr>
              <a:t>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Každý </a:t>
            </a:r>
            <a:r>
              <a:rPr lang="cs-CZ" b="1" dirty="0" smtClean="0">
                <a:solidFill>
                  <a:srgbClr val="002060"/>
                </a:solidFill>
              </a:rPr>
              <a:t>pátý důchodce v Praze se zároveň účastnil vzdělávacího kurzu a 64 % z nich se této činnosti věnovalo alespoň jednou za měsíc.</a:t>
            </a:r>
            <a:r>
              <a:rPr lang="cs-CZ" dirty="0" smtClean="0">
                <a:solidFill>
                  <a:srgbClr val="002060"/>
                </a:solidFill>
              </a:rPr>
              <a:t> Vzdělávacích kurzů se účastní zejména </a:t>
            </a:r>
            <a:r>
              <a:rPr lang="cs-CZ" b="1" dirty="0" smtClean="0">
                <a:solidFill>
                  <a:srgbClr val="002060"/>
                </a:solidFill>
              </a:rPr>
              <a:t>ženy. Sportovní klub pak navštěvuje přibližně každý čtvrtý důchodce, a to většinou minimálně jednou za měsíc. 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Největší </a:t>
            </a:r>
            <a:r>
              <a:rPr lang="cs-CZ" b="1" dirty="0" smtClean="0">
                <a:solidFill>
                  <a:srgbClr val="002060"/>
                </a:solidFill>
              </a:rPr>
              <a:t>rozdíly mezi průměrem za Česko a průměrem pouze za Prahu je možné pozorovat v aktivitách starší populace a jejich angažovanosti v dobrovolnictví, ve vzdělávacích kurzech nebo sportovních klubech. </a:t>
            </a:r>
            <a:r>
              <a:rPr lang="cs-CZ" dirty="0" smtClean="0">
                <a:solidFill>
                  <a:srgbClr val="002060"/>
                </a:solidFill>
              </a:rPr>
              <a:t>Na jaře 2020 bylo zapojeno do dobrovolnické činnosti až 25 % respondentů v Praze. Mezi lety 2017 a 2020 výrazně stoupl podíl starší populace v Praze, která se účastní nějakého vzdělávacího kurzu, </a:t>
            </a:r>
            <a:r>
              <a:rPr lang="cs-CZ" b="1" dirty="0" smtClean="0">
                <a:solidFill>
                  <a:srgbClr val="002060"/>
                </a:solidFill>
              </a:rPr>
              <a:t>a to z 25 % v roce 2017 na 37 % v roce 2020</a:t>
            </a:r>
            <a:r>
              <a:rPr lang="cs-CZ" dirty="0" smtClean="0">
                <a:solidFill>
                  <a:srgbClr val="002060"/>
                </a:solidFill>
              </a:rPr>
              <a:t>. </a:t>
            </a:r>
            <a:r>
              <a:rPr lang="cs-CZ" u="sng" dirty="0" smtClean="0">
                <a:solidFill>
                  <a:srgbClr val="002060"/>
                </a:solidFill>
              </a:rPr>
              <a:t>Průměr za celé Česko přitom v roce 2020 činil 12 %. </a:t>
            </a:r>
            <a:r>
              <a:rPr lang="cs-CZ" dirty="0" smtClean="0">
                <a:solidFill>
                  <a:srgbClr val="002060"/>
                </a:solidFill>
              </a:rPr>
              <a:t>Sportovní klub pak navštěvoval na jaře 2020 přibližně každý čtvrtý důchodce v Praze. </a:t>
            </a:r>
          </a:p>
          <a:p>
            <a:endParaRPr lang="cs-CZ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C000"/>
          </a:solidFill>
        </p:spPr>
        <p:txBody>
          <a:bodyPr/>
          <a:lstStyle/>
          <a:p>
            <a:pPr lvl="0"/>
            <a:r>
              <a:rPr lang="cs-CZ" sz="3600" dirty="0" smtClean="0">
                <a:solidFill>
                  <a:srgbClr val="002060"/>
                </a:solidFill>
              </a:rPr>
              <a:t>Zdravotní péče a praktičtí lékaři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Péči obvodního lékaře využilo před pandemií alespoň jednou za rok 80 % starší populace v Praze a 86 % důchodců</a:t>
            </a:r>
            <a:r>
              <a:rPr lang="cs-CZ" dirty="0" smtClean="0">
                <a:solidFill>
                  <a:srgbClr val="002060"/>
                </a:solidFill>
              </a:rPr>
              <a:t>. V průměru šlo o </a:t>
            </a:r>
            <a:r>
              <a:rPr lang="cs-CZ" b="1" dirty="0" smtClean="0">
                <a:solidFill>
                  <a:srgbClr val="002060"/>
                </a:solidFill>
              </a:rPr>
              <a:t>3 návštěvy důchodců u obvodního lékaře za rok.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Větší </a:t>
            </a:r>
            <a:r>
              <a:rPr lang="cs-CZ" dirty="0" smtClean="0">
                <a:solidFill>
                  <a:srgbClr val="002060"/>
                </a:solidFill>
              </a:rPr>
              <a:t>procento důchodců pak využívá zdravotní péče u odborného lékaře, a to až 89 % důchodců alespoň jednou za rok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V průměru navštíví tito důchodci odborného lékaře </a:t>
            </a:r>
            <a:r>
              <a:rPr lang="cs-CZ" b="1" dirty="0" smtClean="0">
                <a:solidFill>
                  <a:srgbClr val="002060"/>
                </a:solidFill>
              </a:rPr>
              <a:t>5krát ročně</a:t>
            </a:r>
            <a:r>
              <a:rPr lang="cs-CZ" dirty="0" smtClean="0">
                <a:solidFill>
                  <a:srgbClr val="002060"/>
                </a:solidFill>
              </a:rPr>
              <a:t>. Hospitalizováno v nemocnici bylo alespoň jednou za rok až 16 % důchodců v Praze (před pandemií). Během pandemie (v létě 2021) toto procento kleslo na 12 % důchodců v Praze.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V období před pandemií se z důvodu vysoké ceny nedostalo zubní zdravotní péče 4,3 % důchodců v Praze a péče odborného lékaře 1 % důchodců v Praze</a:t>
            </a:r>
            <a:r>
              <a:rPr lang="cs-CZ" dirty="0" smtClean="0">
                <a:solidFill>
                  <a:srgbClr val="002060"/>
                </a:solidFill>
              </a:rPr>
              <a:t>. Ostatní zdravotní služby jsou pro starší populaci v Praze finančně dostupné. Zubní zdravotní péče a péče odborného lékaře byla pak u přibližně 2 % důchodců také nedostupná z důvodu kapacit.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Větší strach z nákazy měli respondenti během první vlny pandemie, v létě 2020, kdy nějaký druh léčby vynechalo až 17 % respondentů v Praze. V létě 2020 a v létě 2021 šlo zejména o vynechání návštěvy u odborného lékaře.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cs-CZ" sz="3600" dirty="0" smtClean="0"/>
              <a:t>Městský prostor </a:t>
            </a:r>
            <a:r>
              <a:rPr lang="cs-CZ" sz="3600" dirty="0" err="1" smtClean="0"/>
              <a:t>šířeji</a:t>
            </a:r>
            <a:r>
              <a:rPr lang="cs-CZ" sz="3600" dirty="0" smtClean="0"/>
              <a:t> 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Na okolí, ve kterém respondenti bydlí, byli dotazováni podrobněji ve vlně v roce 2013.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Okolí </a:t>
            </a:r>
            <a:r>
              <a:rPr lang="cs-CZ" dirty="0" smtClean="0">
                <a:solidFill>
                  <a:srgbClr val="002060"/>
                </a:solidFill>
              </a:rPr>
              <a:t>zde bylo definováno jako jakýkoli prostor do vzdálenosti 20 minut chůze nebo jednoho kilometru od domu respondenta. Většina respondentů (95 %), </a:t>
            </a:r>
            <a:r>
              <a:rPr lang="cs-CZ" b="1" dirty="0" smtClean="0">
                <a:solidFill>
                  <a:srgbClr val="002060"/>
                </a:solidFill>
              </a:rPr>
              <a:t>ať už v rámci Česka nebo v rámci Prahy, uvedlo, že se cítí být součástí okolí, kde bydlí. </a:t>
            </a:r>
            <a:r>
              <a:rPr lang="cs-CZ" dirty="0" smtClean="0">
                <a:solidFill>
                  <a:srgbClr val="002060"/>
                </a:solidFill>
              </a:rPr>
              <a:t>Kriminalitu nebo vandalizmus považuje za velký problém ve svém okolí polovina respondentů z Prahy.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Blíže se v roce 2013 zaměřilo šetření i na dostupnost různých služeb v nejbližším okolí respondenta, a to například dostupnost banky nebo bankomatu, potravin, praktického lékaře nebo lékárny. </a:t>
            </a:r>
            <a:r>
              <a:rPr lang="cs-CZ" b="1" dirty="0" smtClean="0">
                <a:solidFill>
                  <a:srgbClr val="002060"/>
                </a:solidFill>
              </a:rPr>
              <a:t>Pro přibližně 90 % respondentů v Praze jsou tyto služby dostupné v nejbližším okolí</a:t>
            </a:r>
            <a:r>
              <a:rPr lang="cs-CZ" dirty="0" smtClean="0">
                <a:solidFill>
                  <a:srgbClr val="002060"/>
                </a:solidFill>
              </a:rPr>
              <a:t>. Jak by se dalo očekávat, v rámci Česka je toto procento o něco </a:t>
            </a:r>
            <a:r>
              <a:rPr lang="cs-CZ" dirty="0" smtClean="0">
                <a:solidFill>
                  <a:srgbClr val="002060"/>
                </a:solidFill>
              </a:rPr>
              <a:t>menší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rok 2021 získalo 16 % respondentů v Praze finanční podporu, a to zejména ze strany státu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Tato analýza využívá data z vln SHARE 7 a 8 (DOI: </a:t>
            </a:r>
            <a:r>
              <a:rPr lang="cs-CZ" u="sng" dirty="0" smtClean="0">
                <a:hlinkClick r:id="rId2"/>
              </a:rPr>
              <a:t>10.6103/SHARE.w7.800</a:t>
            </a:r>
            <a:r>
              <a:rPr lang="cs-CZ" dirty="0" smtClean="0"/>
              <a:t>, </a:t>
            </a:r>
            <a:r>
              <a:rPr lang="cs-CZ" u="sng" dirty="0" smtClean="0">
                <a:hlinkClick r:id="rId3"/>
              </a:rPr>
              <a:t>10.6103/SHARE.w8.800</a:t>
            </a:r>
            <a:r>
              <a:rPr lang="cs-CZ" dirty="0" smtClean="0"/>
              <a:t>, </a:t>
            </a:r>
            <a:r>
              <a:rPr lang="cs-CZ" u="sng" dirty="0" smtClean="0">
                <a:hlinkClick r:id="rId4"/>
              </a:rPr>
              <a:t>10.6103/SHARE.w8ca.800</a:t>
            </a:r>
            <a:r>
              <a:rPr lang="cs-CZ" dirty="0" smtClean="0"/>
              <a:t>), viz </a:t>
            </a:r>
            <a:r>
              <a:rPr lang="cs-CZ" dirty="0" err="1" smtClean="0"/>
              <a:t>Börsch</a:t>
            </a:r>
            <a:r>
              <a:rPr lang="cs-CZ" dirty="0" smtClean="0"/>
              <a:t>-</a:t>
            </a:r>
            <a:r>
              <a:rPr lang="cs-CZ" dirty="0" err="1" smtClean="0"/>
              <a:t>Supan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(2013) pro metodické podrobnosti.</a:t>
            </a:r>
          </a:p>
          <a:p>
            <a:r>
              <a:rPr lang="cs-CZ" dirty="0" smtClean="0"/>
              <a:t>Sekundární analýzu pro HMP provedla Miroslava </a:t>
            </a:r>
            <a:r>
              <a:rPr lang="cs-CZ" dirty="0" err="1" smtClean="0"/>
              <a:t>Federičová</a:t>
            </a:r>
            <a:r>
              <a:rPr lang="cs-CZ" dirty="0" smtClean="0"/>
              <a:t>,02-03 2022, CERGE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3726A4-2422-42FF-B7ED-E3D30B215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C000"/>
          </a:solidFill>
        </p:spPr>
        <p:txBody>
          <a:bodyPr/>
          <a:lstStyle/>
          <a:p>
            <a:r>
              <a:rPr lang="cs-CZ" dirty="0" smtClean="0"/>
              <a:t>SHARE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C535181-09BB-44A0-A154-730793FC2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002060"/>
                </a:solidFill>
              </a:rPr>
              <a:t>Multidimenzionální longitudinální evropská studie</a:t>
            </a:r>
          </a:p>
          <a:p>
            <a:r>
              <a:rPr lang="cs-CZ" dirty="0">
                <a:solidFill>
                  <a:srgbClr val="002060"/>
                </a:solidFill>
              </a:rPr>
              <a:t>27 zemí Evropy, 140 000 jedinců a jejich partnerů (50+ </a:t>
            </a:r>
            <a:r>
              <a:rPr lang="cs-CZ" dirty="0" smtClean="0">
                <a:solidFill>
                  <a:srgbClr val="002060"/>
                </a:solidFill>
              </a:rPr>
              <a:t>příprava </a:t>
            </a:r>
            <a:r>
              <a:rPr lang="cs-CZ" dirty="0">
                <a:solidFill>
                  <a:srgbClr val="002060"/>
                </a:solidFill>
              </a:rPr>
              <a:t>na stárnutí, přechod z pracovní aktivity do důchodu)</a:t>
            </a:r>
          </a:p>
          <a:p>
            <a:r>
              <a:rPr lang="cs-CZ" dirty="0">
                <a:solidFill>
                  <a:srgbClr val="002060"/>
                </a:solidFill>
              </a:rPr>
              <a:t>Průměrný věk respondentů je 65-70 let, 75% má méně než 75 let, </a:t>
            </a:r>
            <a:r>
              <a:rPr lang="cs-CZ" dirty="0" smtClean="0">
                <a:solidFill>
                  <a:srgbClr val="002060"/>
                </a:solidFill>
              </a:rPr>
              <a:t>               ½ </a:t>
            </a:r>
            <a:r>
              <a:rPr lang="cs-CZ" dirty="0">
                <a:solidFill>
                  <a:srgbClr val="002060"/>
                </a:solidFill>
              </a:rPr>
              <a:t>respondentů je v důchodu</a:t>
            </a:r>
          </a:p>
          <a:p>
            <a:r>
              <a:rPr lang="cs-CZ" dirty="0">
                <a:solidFill>
                  <a:srgbClr val="002060"/>
                </a:solidFill>
              </a:rPr>
              <a:t>První vlna 2005, ČR se zapojila 2007, od druhé vlny (5600 respondentů)</a:t>
            </a:r>
          </a:p>
          <a:p>
            <a:r>
              <a:rPr lang="cs-CZ" dirty="0">
                <a:solidFill>
                  <a:srgbClr val="002060"/>
                </a:solidFill>
              </a:rPr>
              <a:t>Zdroj pro tuto zprávu: dvě vlny během </a:t>
            </a:r>
            <a:r>
              <a:rPr lang="cs-CZ" dirty="0" err="1">
                <a:solidFill>
                  <a:srgbClr val="002060"/>
                </a:solidFill>
              </a:rPr>
              <a:t>covidové</a:t>
            </a:r>
            <a:r>
              <a:rPr lang="cs-CZ" dirty="0">
                <a:solidFill>
                  <a:srgbClr val="002060"/>
                </a:solidFill>
              </a:rPr>
              <a:t> pandemie – jiná struktura otázek, léta 2020 a 2021 (pro srovnání data jaro 2020 – </a:t>
            </a:r>
            <a:r>
              <a:rPr lang="cs-CZ" dirty="0" err="1">
                <a:solidFill>
                  <a:srgbClr val="002060"/>
                </a:solidFill>
              </a:rPr>
              <a:t>předpandemické</a:t>
            </a:r>
            <a:r>
              <a:rPr lang="cs-CZ" dirty="0">
                <a:solidFill>
                  <a:srgbClr val="002060"/>
                </a:solidFill>
              </a:rPr>
              <a:t> a 2017)</a:t>
            </a:r>
          </a:p>
          <a:p>
            <a:r>
              <a:rPr lang="cs-CZ" dirty="0">
                <a:solidFill>
                  <a:srgbClr val="002060"/>
                </a:solidFill>
              </a:rPr>
              <a:t>V analýze dělíme respondenty na mladší a starší 75 let, během pandemie za ČR 2000 respondentů, za Prahu 250 (80+ kolem </a:t>
            </a:r>
            <a:r>
              <a:rPr lang="cs-CZ" dirty="0" smtClean="0">
                <a:solidFill>
                  <a:srgbClr val="FF0000"/>
                </a:solidFill>
              </a:rPr>
              <a:t>X)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>
                <a:solidFill>
                  <a:srgbClr val="002060"/>
                </a:solidFill>
              </a:rPr>
              <a:t>za rok 2017 je respondentů 4185, z toho 471 v Praze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12290" name="Picture 2" descr="SHARE - Survey of Health,&#10;              Ageing and Retirement in Europe -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1137" y="489638"/>
            <a:ext cx="1866900" cy="904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7234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C000"/>
          </a:solidFill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Duševní zdraví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Přibližně 70 % respondentů se těší na další den </a:t>
            </a:r>
            <a:r>
              <a:rPr lang="cs-CZ" dirty="0" smtClean="0">
                <a:solidFill>
                  <a:srgbClr val="002060"/>
                </a:solidFill>
              </a:rPr>
              <a:t>často ( </a:t>
            </a:r>
            <a:r>
              <a:rPr lang="cs-CZ" dirty="0" smtClean="0">
                <a:solidFill>
                  <a:srgbClr val="002060"/>
                </a:solidFill>
              </a:rPr>
              <a:t>Česko </a:t>
            </a:r>
            <a:r>
              <a:rPr lang="cs-CZ" dirty="0" smtClean="0">
                <a:solidFill>
                  <a:srgbClr val="002060"/>
                </a:solidFill>
              </a:rPr>
              <a:t>– Praha)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Nikdy </a:t>
            </a:r>
            <a:r>
              <a:rPr lang="cs-CZ" b="1" dirty="0" smtClean="0">
                <a:solidFill>
                  <a:srgbClr val="002060"/>
                </a:solidFill>
              </a:rPr>
              <a:t>nebo zřídka se na další den těší jenom 5 % důchodců v Praze </a:t>
            </a:r>
            <a:r>
              <a:rPr lang="cs-CZ" dirty="0" smtClean="0">
                <a:solidFill>
                  <a:srgbClr val="002060"/>
                </a:solidFill>
              </a:rPr>
              <a:t>(Jaro 2020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Porovnáme-li roky 2017 a 2020, je vidět mírné zvýšení spokojenosti </a:t>
            </a:r>
            <a:r>
              <a:rPr lang="cs-CZ" b="1" dirty="0" smtClean="0">
                <a:solidFill>
                  <a:srgbClr val="002060"/>
                </a:solidFill>
              </a:rPr>
              <a:t>se životem napříč </a:t>
            </a:r>
            <a:r>
              <a:rPr lang="cs-CZ" b="1" dirty="0" smtClean="0">
                <a:solidFill>
                  <a:srgbClr val="002060"/>
                </a:solidFill>
              </a:rPr>
              <a:t>všemi skupinami, nejvíce však v Praze, kde vzrostla spokojenost na </a:t>
            </a:r>
            <a:r>
              <a:rPr lang="cs-CZ" b="1" dirty="0" smtClean="0">
                <a:solidFill>
                  <a:srgbClr val="002060"/>
                </a:solidFill>
              </a:rPr>
              <a:t>7,9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řed </a:t>
            </a:r>
            <a:r>
              <a:rPr lang="cs-CZ" b="1" dirty="0" smtClean="0">
                <a:solidFill>
                  <a:srgbClr val="002060"/>
                </a:solidFill>
              </a:rPr>
              <a:t>pandemií </a:t>
            </a:r>
            <a:r>
              <a:rPr lang="cs-CZ" dirty="0" smtClean="0">
                <a:solidFill>
                  <a:srgbClr val="002060"/>
                </a:solidFill>
              </a:rPr>
              <a:t>(na jaře 2020) bylo smutných nebo depresivních respondentů </a:t>
            </a:r>
            <a:r>
              <a:rPr lang="cs-CZ" b="1" dirty="0" smtClean="0">
                <a:solidFill>
                  <a:srgbClr val="002060"/>
                </a:solidFill>
              </a:rPr>
              <a:t>více</a:t>
            </a:r>
            <a:r>
              <a:rPr lang="cs-CZ" dirty="0" smtClean="0">
                <a:solidFill>
                  <a:srgbClr val="002060"/>
                </a:solidFill>
              </a:rPr>
              <a:t> než během pandemie v létě 2021. Pokles incidence pozorujeme v průměru za celé Česko a taky v Praze, a zároveň i napříč všemi sledovanými skupinami (důchodci, </a:t>
            </a:r>
            <a:r>
              <a:rPr lang="cs-CZ" dirty="0" err="1" smtClean="0">
                <a:solidFill>
                  <a:srgbClr val="002060"/>
                </a:solidFill>
              </a:rPr>
              <a:t>důchodci</a:t>
            </a:r>
            <a:r>
              <a:rPr lang="cs-CZ" dirty="0" smtClean="0">
                <a:solidFill>
                  <a:srgbClr val="002060"/>
                </a:solidFill>
              </a:rPr>
              <a:t> mladší a starší 75 </a:t>
            </a:r>
            <a:r>
              <a:rPr lang="cs-CZ" dirty="0" smtClean="0">
                <a:solidFill>
                  <a:srgbClr val="002060"/>
                </a:solidFill>
              </a:rPr>
              <a:t>let)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</a:t>
            </a:r>
            <a:r>
              <a:rPr lang="cs-CZ" dirty="0" smtClean="0">
                <a:solidFill>
                  <a:srgbClr val="002060"/>
                </a:solidFill>
              </a:rPr>
              <a:t>odobný trend platí  </a:t>
            </a:r>
            <a:r>
              <a:rPr lang="cs-CZ" dirty="0" smtClean="0">
                <a:solidFill>
                  <a:srgbClr val="002060"/>
                </a:solidFill>
              </a:rPr>
              <a:t>v souvislosti s poruchami </a:t>
            </a:r>
            <a:r>
              <a:rPr lang="cs-CZ" dirty="0" smtClean="0">
                <a:solidFill>
                  <a:srgbClr val="002060"/>
                </a:solidFill>
              </a:rPr>
              <a:t>spánku, v</a:t>
            </a:r>
            <a:r>
              <a:rPr lang="cs-CZ" dirty="0" smtClean="0">
                <a:solidFill>
                  <a:srgbClr val="002060"/>
                </a:solidFill>
              </a:rPr>
              <a:t> létě 2021 měli největší potíže se spánkem důchodci starší 75 let (44 </a:t>
            </a:r>
            <a:r>
              <a:rPr lang="cs-CZ" dirty="0" smtClean="0">
                <a:solidFill>
                  <a:srgbClr val="002060"/>
                </a:solidFill>
              </a:rPr>
              <a:t>%),  v populaci každý třetí.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C000"/>
          </a:solidFill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Chudoba po prvních vlnách pandemie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V létě 2020 jenom 7 % všech sledovaných domácností v Česku získalo tuto podporu oproti </a:t>
            </a:r>
            <a:r>
              <a:rPr lang="cs-CZ" b="1" dirty="0" smtClean="0">
                <a:solidFill>
                  <a:srgbClr val="002060"/>
                </a:solidFill>
              </a:rPr>
              <a:t>35 % domácnostem o rok později</a:t>
            </a:r>
            <a:r>
              <a:rPr lang="cs-CZ" dirty="0" smtClean="0">
                <a:solidFill>
                  <a:srgbClr val="002060"/>
                </a:solidFill>
              </a:rPr>
              <a:t>. </a:t>
            </a:r>
            <a:r>
              <a:rPr lang="cs-CZ" b="1" dirty="0" smtClean="0">
                <a:solidFill>
                  <a:srgbClr val="002060"/>
                </a:solidFill>
              </a:rPr>
              <a:t>V Praze se přitom jedná pouze o 16 % domácností</a:t>
            </a:r>
            <a:r>
              <a:rPr lang="cs-CZ" dirty="0" smtClean="0">
                <a:solidFill>
                  <a:srgbClr val="002060"/>
                </a:solidFill>
              </a:rPr>
              <a:t>. Ve většině případů šlo o podporu od vlády nebo státu (přibližně 90 % ze všech domácností s podporou).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Když se díváme na celkový měsíční příjem domácností v době od vypuknutí epidemie, </a:t>
            </a:r>
            <a:r>
              <a:rPr lang="cs-CZ" b="1" dirty="0" smtClean="0">
                <a:solidFill>
                  <a:srgbClr val="002060"/>
                </a:solidFill>
              </a:rPr>
              <a:t>v průměru 9 % domácností v Česku to finančně zvládá s velkými obtížemi nebo s jistými obtížemi </a:t>
            </a:r>
            <a:r>
              <a:rPr lang="cs-CZ" dirty="0" smtClean="0">
                <a:solidFill>
                  <a:srgbClr val="002060"/>
                </a:solidFill>
              </a:rPr>
              <a:t>(léto 2020).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Mezi létem 2020 a 2021 se tato situace v průměru pro Česko výrazněji nemění, </a:t>
            </a:r>
            <a:r>
              <a:rPr lang="cs-CZ" b="1" dirty="0" smtClean="0">
                <a:solidFill>
                  <a:srgbClr val="002060"/>
                </a:solidFill>
              </a:rPr>
              <a:t>naopak v Praze pociťuje finanční obtíže o polovinu méně domácností </a:t>
            </a:r>
            <a:r>
              <a:rPr lang="cs-CZ" dirty="0" smtClean="0">
                <a:solidFill>
                  <a:srgbClr val="002060"/>
                </a:solidFill>
              </a:rPr>
              <a:t>(pozorujeme pokles z 12 % na 5 </a:t>
            </a:r>
            <a:r>
              <a:rPr lang="cs-CZ" dirty="0" smtClean="0">
                <a:solidFill>
                  <a:srgbClr val="002060"/>
                </a:solidFill>
              </a:rPr>
              <a:t>%).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Díváme-li se podrobněji na skupinu důchodců, větší finanční obtíže od vypuknutí pandemie pociťují </a:t>
            </a:r>
            <a:r>
              <a:rPr lang="cs-CZ" b="1" dirty="0" smtClean="0">
                <a:solidFill>
                  <a:srgbClr val="002060"/>
                </a:solidFill>
              </a:rPr>
              <a:t>spíše důchodci mladší 75 let </a:t>
            </a:r>
            <a:r>
              <a:rPr lang="cs-CZ" dirty="0" smtClean="0">
                <a:solidFill>
                  <a:srgbClr val="002060"/>
                </a:solidFill>
              </a:rPr>
              <a:t>(14 % v Praze).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Jako </a:t>
            </a:r>
            <a:r>
              <a:rPr lang="cs-CZ" b="1" dirty="0" smtClean="0">
                <a:solidFill>
                  <a:srgbClr val="002060"/>
                </a:solidFill>
              </a:rPr>
              <a:t>bezproblémovou hodnotí svoji finanční situaci až 97 % důchodců starších 75 let v Praze.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C000"/>
          </a:solidFill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Osamělost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Samotu (často nebo občas) pociťoval v létě 2021 přibližně každý čtvrtý respondent.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Podobně </a:t>
            </a:r>
            <a:r>
              <a:rPr lang="cs-CZ" dirty="0" smtClean="0">
                <a:solidFill>
                  <a:srgbClr val="002060"/>
                </a:solidFill>
              </a:rPr>
              <a:t>jako u depresí, je pocit samoty před pandemií (jaro 2020) o něco málo častější než během pandemie (léto 2021).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Celkově </a:t>
            </a:r>
            <a:r>
              <a:rPr lang="cs-CZ" b="1" dirty="0" smtClean="0">
                <a:solidFill>
                  <a:srgbClr val="002060"/>
                </a:solidFill>
              </a:rPr>
              <a:t>pociťuje samotu méně Pražanů (16 %) </a:t>
            </a:r>
            <a:r>
              <a:rPr lang="cs-CZ" dirty="0" smtClean="0">
                <a:solidFill>
                  <a:srgbClr val="002060"/>
                </a:solidFill>
              </a:rPr>
              <a:t>než je průměr za celé Česko, </a:t>
            </a:r>
            <a:r>
              <a:rPr lang="cs-CZ" b="1" dirty="0" smtClean="0">
                <a:solidFill>
                  <a:srgbClr val="002060"/>
                </a:solidFill>
              </a:rPr>
              <a:t>ve skupině důchodců je toto procento až </a:t>
            </a:r>
            <a:r>
              <a:rPr lang="cs-CZ" b="1" dirty="0" smtClean="0">
                <a:solidFill>
                  <a:srgbClr val="002060"/>
                </a:solidFill>
              </a:rPr>
              <a:t>dvojnásobné </a:t>
            </a:r>
            <a:r>
              <a:rPr lang="cs-CZ" dirty="0" smtClean="0">
                <a:solidFill>
                  <a:srgbClr val="002060"/>
                </a:solidFill>
              </a:rPr>
              <a:t>a vyrovná se českému průměru.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V</a:t>
            </a:r>
            <a:r>
              <a:rPr lang="cs-CZ" b="1" dirty="0" smtClean="0">
                <a:solidFill>
                  <a:srgbClr val="002060"/>
                </a:solidFill>
              </a:rPr>
              <a:t> létě 2021 tedy pociťovalo samotu až 29 % důchodců v Praze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C000"/>
          </a:solidFill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Sociální kontakty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Během pandemie, v létě 2021, mělo jakýkoliv kontakt (osobní nebo elektronický) </a:t>
            </a:r>
            <a:r>
              <a:rPr lang="cs-CZ" b="1" dirty="0" smtClean="0">
                <a:solidFill>
                  <a:srgbClr val="002060"/>
                </a:solidFill>
              </a:rPr>
              <a:t>se svými příbuznými několikrát týdně až 82 % respondentů v Praze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b="1" dirty="0" smtClean="0">
                <a:solidFill>
                  <a:srgbClr val="002060"/>
                </a:solidFill>
              </a:rPr>
              <a:t>alespoň jednou týdně 97 % respondentů</a:t>
            </a:r>
            <a:r>
              <a:rPr lang="cs-CZ" dirty="0" smtClean="0">
                <a:solidFill>
                  <a:srgbClr val="002060"/>
                </a:solidFill>
              </a:rPr>
              <a:t>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U </a:t>
            </a:r>
            <a:r>
              <a:rPr lang="cs-CZ" b="1" dirty="0" smtClean="0">
                <a:solidFill>
                  <a:srgbClr val="002060"/>
                </a:solidFill>
              </a:rPr>
              <a:t>důchodců starších 75 let v Praze došlo ke kontaktu se svými příbuznými několikrát týdně až v 86 % případů</a:t>
            </a:r>
            <a:r>
              <a:rPr lang="cs-CZ" dirty="0" smtClean="0">
                <a:solidFill>
                  <a:srgbClr val="002060"/>
                </a:solidFill>
              </a:rPr>
              <a:t>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Vyšší </a:t>
            </a:r>
            <a:r>
              <a:rPr lang="cs-CZ" dirty="0" smtClean="0">
                <a:solidFill>
                  <a:srgbClr val="002060"/>
                </a:solidFill>
              </a:rPr>
              <a:t>je </a:t>
            </a:r>
            <a:r>
              <a:rPr lang="cs-CZ" dirty="0" smtClean="0">
                <a:solidFill>
                  <a:srgbClr val="002060"/>
                </a:solidFill>
              </a:rPr>
              <a:t>procento </a:t>
            </a:r>
            <a:r>
              <a:rPr lang="cs-CZ" dirty="0" smtClean="0">
                <a:solidFill>
                  <a:srgbClr val="002060"/>
                </a:solidFill>
              </a:rPr>
              <a:t>důchodců starších 75 let, kteří se vidí nebo mluví se svými příbuznými méně často než jednou za týden (6 %).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Alespoň jednou za týden vidělo svoje příbuzné během pandemie 86 % starší populace v Praze (a 77 % v průměru za celé Česko).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Elektronický </a:t>
            </a:r>
            <a:r>
              <a:rPr lang="cs-CZ" dirty="0" smtClean="0">
                <a:solidFill>
                  <a:srgbClr val="002060"/>
                </a:solidFill>
              </a:rPr>
              <a:t>kontakt s </a:t>
            </a:r>
            <a:r>
              <a:rPr lang="cs-CZ" dirty="0" smtClean="0">
                <a:solidFill>
                  <a:srgbClr val="002060"/>
                </a:solidFill>
              </a:rPr>
              <a:t>příbuznými </a:t>
            </a:r>
            <a:r>
              <a:rPr lang="cs-CZ" dirty="0" smtClean="0">
                <a:solidFill>
                  <a:srgbClr val="002060"/>
                </a:solidFill>
              </a:rPr>
              <a:t>byl v 61 % případech v </a:t>
            </a:r>
            <a:r>
              <a:rPr lang="cs-CZ" dirty="0" smtClean="0">
                <a:solidFill>
                  <a:srgbClr val="002060"/>
                </a:solidFill>
              </a:rPr>
              <a:t>Praze, </a:t>
            </a:r>
            <a:r>
              <a:rPr lang="cs-CZ" dirty="0" smtClean="0">
                <a:solidFill>
                  <a:srgbClr val="002060"/>
                </a:solidFill>
              </a:rPr>
              <a:t>několikrát týdně (75 % v Česku).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82378"/>
            <a:ext cx="12192000" cy="132556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lvl="0"/>
            <a:r>
              <a:rPr lang="cs-CZ" sz="4000" dirty="0" smtClean="0">
                <a:solidFill>
                  <a:srgbClr val="002060"/>
                </a:solidFill>
              </a:rPr>
              <a:t>Podpora v péči – pečující rodinní příslušníci, sousedé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V době od vypuknutí epidemie pomáhali </a:t>
            </a:r>
            <a:r>
              <a:rPr lang="cs-CZ" dirty="0" smtClean="0">
                <a:solidFill>
                  <a:srgbClr val="002060"/>
                </a:solidFill>
              </a:rPr>
              <a:t>příbuzní </a:t>
            </a:r>
            <a:r>
              <a:rPr lang="cs-CZ" dirty="0" smtClean="0">
                <a:solidFill>
                  <a:srgbClr val="002060"/>
                </a:solidFill>
              </a:rPr>
              <a:t>a nepříbuzní (sousedé, kolegové, přátelé) mimo jejich domov 20 % starší populace v Praze </a:t>
            </a:r>
            <a:r>
              <a:rPr lang="cs-CZ" dirty="0" smtClean="0">
                <a:solidFill>
                  <a:srgbClr val="002060"/>
                </a:solidFill>
              </a:rPr>
              <a:t>se </a:t>
            </a:r>
            <a:r>
              <a:rPr lang="cs-CZ" dirty="0" smtClean="0">
                <a:solidFill>
                  <a:srgbClr val="002060"/>
                </a:solidFill>
              </a:rPr>
              <a:t>zajištěním nezbytných věcí, například jídla, léků nebo naléhavých oprav v domácnosti.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Co </a:t>
            </a:r>
            <a:r>
              <a:rPr lang="cs-CZ" dirty="0" smtClean="0">
                <a:solidFill>
                  <a:srgbClr val="002060"/>
                </a:solidFill>
              </a:rPr>
              <a:t>se týče důchodců, tuto neinstitucionální pomoc dostávalo až 39 % důchodců v Praze, a to zejména důchodci starší 75 let (až 51 %).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C000"/>
          </a:solidFill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Místní sociální služby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Před vypuknutím pandemie </a:t>
            </a:r>
            <a:r>
              <a:rPr lang="cs-CZ" b="1" dirty="0" smtClean="0">
                <a:solidFill>
                  <a:srgbClr val="002060"/>
                </a:solidFill>
              </a:rPr>
              <a:t>využívalo institucionální pomoc </a:t>
            </a:r>
            <a:r>
              <a:rPr lang="cs-CZ" dirty="0" smtClean="0">
                <a:solidFill>
                  <a:srgbClr val="002060"/>
                </a:solidFill>
              </a:rPr>
              <a:t>jenom </a:t>
            </a:r>
            <a:r>
              <a:rPr lang="cs-CZ" b="1" dirty="0" smtClean="0">
                <a:solidFill>
                  <a:srgbClr val="002060"/>
                </a:solidFill>
              </a:rPr>
              <a:t>přibližně 6 % starší populace </a:t>
            </a:r>
            <a:r>
              <a:rPr lang="cs-CZ" dirty="0" smtClean="0">
                <a:solidFill>
                  <a:srgbClr val="002060"/>
                </a:solidFill>
              </a:rPr>
              <a:t>v Česku.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V</a:t>
            </a:r>
            <a:r>
              <a:rPr lang="cs-CZ" b="1" dirty="0" smtClean="0">
                <a:solidFill>
                  <a:srgbClr val="002060"/>
                </a:solidFill>
              </a:rPr>
              <a:t> Praze jde pouze o necelá 2 %. 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Důchodci </a:t>
            </a:r>
            <a:r>
              <a:rPr lang="cs-CZ" dirty="0" smtClean="0">
                <a:solidFill>
                  <a:srgbClr val="002060"/>
                </a:solidFill>
              </a:rPr>
              <a:t>využívají místní sociální služby o něco více než celkový průměr starší populace, a </a:t>
            </a:r>
            <a:r>
              <a:rPr lang="cs-CZ" b="1" dirty="0" smtClean="0">
                <a:solidFill>
                  <a:srgbClr val="002060"/>
                </a:solidFill>
              </a:rPr>
              <a:t>to 7,5 % v Česku a 3,3 % v Praze</a:t>
            </a:r>
            <a:r>
              <a:rPr lang="cs-CZ" dirty="0" smtClean="0">
                <a:solidFill>
                  <a:srgbClr val="002060"/>
                </a:solidFill>
              </a:rPr>
              <a:t>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Nejčastěji </a:t>
            </a:r>
            <a:r>
              <a:rPr lang="cs-CZ" dirty="0" smtClean="0">
                <a:solidFill>
                  <a:srgbClr val="002060"/>
                </a:solidFill>
              </a:rPr>
              <a:t>využívají důchodci v Praze dovoz jídla (1,7 % důchodců) nebo pomoc s domácími pracemi (1,2 % důchodců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C000"/>
          </a:solidFill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Poskytování péče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V době pandemie se dotazování zaměřilo nejen na péči poskytovanou respondentům, ale taky na péči a </a:t>
            </a:r>
            <a:r>
              <a:rPr lang="cs-CZ" dirty="0" smtClean="0">
                <a:solidFill>
                  <a:srgbClr val="002060"/>
                </a:solidFill>
              </a:rPr>
              <a:t>podporu, </a:t>
            </a:r>
            <a:r>
              <a:rPr lang="cs-CZ" dirty="0" smtClean="0">
                <a:solidFill>
                  <a:srgbClr val="002060"/>
                </a:solidFill>
              </a:rPr>
              <a:t>kterou poskytovali samotní respondenti osobám mimo jejich domov.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Celkově </a:t>
            </a:r>
            <a:r>
              <a:rPr lang="cs-CZ" dirty="0" smtClean="0">
                <a:solidFill>
                  <a:srgbClr val="002060"/>
                </a:solidFill>
              </a:rPr>
              <a:t>během </a:t>
            </a:r>
            <a:r>
              <a:rPr lang="cs-CZ" dirty="0" smtClean="0">
                <a:solidFill>
                  <a:srgbClr val="002060"/>
                </a:solidFill>
              </a:rPr>
              <a:t>první </a:t>
            </a:r>
            <a:r>
              <a:rPr lang="cs-CZ" dirty="0" smtClean="0">
                <a:solidFill>
                  <a:srgbClr val="002060"/>
                </a:solidFill>
              </a:rPr>
              <a:t>vlny pandemie poskytlo pomoc osobám mimo jejich domov se zajišťováním nezbytných věcí, např. jídla, léků nebo naléhavých oprav v domácnosti, 14 % respondentů, a z toho v Praze 11 %. Tento podíl respondentů poskytujících pomoc se o rok později, v létě 2021, </a:t>
            </a:r>
            <a:r>
              <a:rPr lang="cs-CZ" b="1" dirty="0" smtClean="0">
                <a:solidFill>
                  <a:srgbClr val="002060"/>
                </a:solidFill>
              </a:rPr>
              <a:t>zdvojnásobil. 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Pro </a:t>
            </a:r>
            <a:r>
              <a:rPr lang="cs-CZ" dirty="0" smtClean="0">
                <a:solidFill>
                  <a:srgbClr val="002060"/>
                </a:solidFill>
              </a:rPr>
              <a:t>celé Česko šlo tedy </a:t>
            </a:r>
            <a:r>
              <a:rPr lang="cs-CZ" b="1" dirty="0" smtClean="0">
                <a:solidFill>
                  <a:srgbClr val="002060"/>
                </a:solidFill>
              </a:rPr>
              <a:t>o 29 % respondentů a v Praze o 20 %. 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Zaměříme-li </a:t>
            </a:r>
            <a:r>
              <a:rPr lang="cs-CZ" dirty="0" smtClean="0">
                <a:solidFill>
                  <a:srgbClr val="002060"/>
                </a:solidFill>
              </a:rPr>
              <a:t>se v létě 2021 jenom na </a:t>
            </a:r>
            <a:r>
              <a:rPr lang="cs-CZ" b="1" dirty="0" smtClean="0">
                <a:solidFill>
                  <a:srgbClr val="002060"/>
                </a:solidFill>
              </a:rPr>
              <a:t>důchodce, tento podíl v Praze vzroste na 24 %</a:t>
            </a:r>
            <a:r>
              <a:rPr lang="cs-CZ" dirty="0" smtClean="0">
                <a:solidFill>
                  <a:srgbClr val="002060"/>
                </a:solidFill>
              </a:rPr>
              <a:t> a v celkově pro Česko poklesne na 19 %. V létě 2020 pomáhali respondenti nejčastěji svým </a:t>
            </a:r>
            <a:r>
              <a:rPr lang="cs-CZ" b="1" dirty="0" smtClean="0">
                <a:solidFill>
                  <a:srgbClr val="002060"/>
                </a:solidFill>
              </a:rPr>
              <a:t>sousedům, kolegům nebo jiným nepříbuzným osobám.</a:t>
            </a:r>
            <a:r>
              <a:rPr lang="cs-CZ" dirty="0" smtClean="0">
                <a:solidFill>
                  <a:srgbClr val="002060"/>
                </a:solidFill>
              </a:rPr>
              <a:t> V létě 2021 šlo naopak zejména o pomoc poskytovanou </a:t>
            </a:r>
            <a:r>
              <a:rPr lang="cs-CZ" b="1" dirty="0" smtClean="0">
                <a:solidFill>
                  <a:srgbClr val="002060"/>
                </a:solidFill>
              </a:rPr>
              <a:t>rodičům.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335</Words>
  <Application>Microsoft Office PowerPoint</Application>
  <PresentationFormat>Vlastní</PresentationFormat>
  <Paragraphs>67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Sekundární analýza SHARE –   starší populace (50+) v Praze a porovnání se zbytkem v ČR</vt:lpstr>
      <vt:lpstr>SHARE</vt:lpstr>
      <vt:lpstr>Duševní zdraví</vt:lpstr>
      <vt:lpstr>Chudoba po prvních vlnách pandemie</vt:lpstr>
      <vt:lpstr>Osamělost</vt:lpstr>
      <vt:lpstr>Sociální kontakty</vt:lpstr>
      <vt:lpstr>Podpora v péči – pečující rodinní příslušníci, sousedé </vt:lpstr>
      <vt:lpstr>Místní sociální služby</vt:lpstr>
      <vt:lpstr>Poskytování péče</vt:lpstr>
      <vt:lpstr>Možnost aktivního života – spolky, dobrovolnictví, vzdělávání  </vt:lpstr>
      <vt:lpstr>Zdravotní péče a praktičtí lékaři </vt:lpstr>
      <vt:lpstr>Městský prostor šířeji  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Sekundární analýza Share –  starší populace (50+) v Praze a porovnání se zbytkem v ČR</dc:title>
  <dc:creator>Starostová Olga (MHMP)</dc:creator>
  <cp:lastModifiedBy>Olga</cp:lastModifiedBy>
  <cp:revision>26</cp:revision>
  <dcterms:created xsi:type="dcterms:W3CDTF">2022-03-23T16:56:59Z</dcterms:created>
  <dcterms:modified xsi:type="dcterms:W3CDTF">2022-03-30T15:37:41Z</dcterms:modified>
</cp:coreProperties>
</file>