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94" r:id="rId4"/>
    <p:sldId id="288" r:id="rId5"/>
    <p:sldId id="289" r:id="rId6"/>
    <p:sldId id="290" r:id="rId7"/>
    <p:sldId id="29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003xz007621\Dropbox\AGENDA%20SOCI&#193;LN&#205;\TRANSFORMACE\1_ANAL&#221;ZY%20A%20KONCEPCE\COST%20BENEFIT%20TRANFORMACE\SVOJ&#352;ICE_PRO%20&#381;IVOT\1_PRO%20&#381;IVOT%20SOUHR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003xz007621\Dropbox\AGENDA%20SOCI&#193;LN&#205;\TRANSFORMACE\1_ANAL&#221;ZY%20A%20KONCEPCE\COST%20BENEFIT%20TRANFORMACE\SVOJ&#352;ICE_PRO%20&#381;IVOT\1_PRO%20&#381;IVOT%20SOUHR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003xz007621\Dropbox\AGENDA%20SOCI&#193;LN&#205;\TRANSFORMACE\1_ANAL&#221;ZY%20A%20KONCEPCE\COST%20BENEFIT%20TRANFORMACE\SVOJ&#352;ICE_PRO%20&#381;IVOT\1_PRO%20&#381;IVOT%20SOUHR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003xz007621\Dropbox\AGENDA%20SOCI&#193;LN&#205;\TRANSFORMACE\1_ANAL&#221;ZY%20A%20KONCEPCE\COST%20BENEFIT%20TRANFORMACE\SVOJ&#352;ICE_PRO%20&#381;IVOT\1_PRO%20&#381;IVOT%20SOUHRN(automaticky%20obnoveno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Snižování počtu lůžek v pokojích</a:t>
            </a:r>
            <a:r>
              <a:rPr lang="cs-CZ" baseline="0"/>
              <a:t> s vazbou na náklady na 1 lůžko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BYDLENÍ!$A$17</c:f>
              <c:strCache>
                <c:ptCount val="1"/>
                <c:pt idx="0">
                  <c:v>1 lůžko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BYDLENÍ!$B$16:$F$16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BYDLENÍ!$B$17:$F$17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24</c:v>
                </c:pt>
                <c:pt idx="3">
                  <c:v>26</c:v>
                </c:pt>
                <c:pt idx="4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9C-4A68-B75D-428D6C991DA5}"/>
            </c:ext>
          </c:extLst>
        </c:ser>
        <c:ser>
          <c:idx val="1"/>
          <c:order val="1"/>
          <c:tx>
            <c:strRef>
              <c:f>BYDLENÍ!$A$18</c:f>
              <c:strCache>
                <c:ptCount val="1"/>
                <c:pt idx="0">
                  <c:v>2 lůžka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BYDLENÍ!$B$16:$F$16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BYDLENÍ!$B$18:$F$18</c:f>
              <c:numCache>
                <c:formatCode>General</c:formatCode>
                <c:ptCount val="5"/>
                <c:pt idx="0">
                  <c:v>18</c:v>
                </c:pt>
                <c:pt idx="1">
                  <c:v>28</c:v>
                </c:pt>
                <c:pt idx="2">
                  <c:v>46</c:v>
                </c:pt>
                <c:pt idx="3">
                  <c:v>44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9C-4A68-B75D-428D6C991DA5}"/>
            </c:ext>
          </c:extLst>
        </c:ser>
        <c:ser>
          <c:idx val="2"/>
          <c:order val="2"/>
          <c:tx>
            <c:strRef>
              <c:f>BYDLENÍ!$A$19</c:f>
              <c:strCache>
                <c:ptCount val="1"/>
                <c:pt idx="0">
                  <c:v>3 a víc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BYDLENÍ!$B$16:$F$16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BYDLENÍ!$B$19:$F$19</c:f>
              <c:numCache>
                <c:formatCode>General</c:formatCode>
                <c:ptCount val="5"/>
                <c:pt idx="0">
                  <c:v>90</c:v>
                </c:pt>
                <c:pt idx="1">
                  <c:v>72</c:v>
                </c:pt>
                <c:pt idx="2">
                  <c:v>15</c:v>
                </c:pt>
                <c:pt idx="3">
                  <c:v>9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9C-4A68-B75D-428D6C991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42310384"/>
        <c:axId val="442309992"/>
      </c:barChart>
      <c:lineChart>
        <c:grouping val="standard"/>
        <c:varyColors val="0"/>
        <c:ser>
          <c:idx val="3"/>
          <c:order val="3"/>
          <c:tx>
            <c:strRef>
              <c:f>BYDLENÍ!$A$20</c:f>
              <c:strCache>
                <c:ptCount val="1"/>
                <c:pt idx="0">
                  <c:v>náklady na lůžko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BYDLENÍ!$B$16:$F$16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BYDLENÍ!$B$20:$F$20</c:f>
              <c:numCache>
                <c:formatCode>#,##0.00</c:formatCode>
                <c:ptCount val="5"/>
                <c:pt idx="0">
                  <c:v>612796.36363636365</c:v>
                </c:pt>
                <c:pt idx="1">
                  <c:v>617402.03299999994</c:v>
                </c:pt>
                <c:pt idx="2">
                  <c:v>918357.41529411764</c:v>
                </c:pt>
                <c:pt idx="3">
                  <c:v>1074099.4461538463</c:v>
                </c:pt>
                <c:pt idx="4">
                  <c:v>1118107.6179775281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09C-4A68-B75D-428D6C991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2311560"/>
        <c:axId val="442311952"/>
      </c:lineChart>
      <c:catAx>
        <c:axId val="44231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2309992"/>
        <c:crosses val="autoZero"/>
        <c:auto val="1"/>
        <c:lblAlgn val="ctr"/>
        <c:lblOffset val="100"/>
        <c:noMultiLvlLbl val="0"/>
      </c:catAx>
      <c:valAx>
        <c:axId val="442309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2310384"/>
        <c:crosses val="autoZero"/>
        <c:crossBetween val="between"/>
      </c:valAx>
      <c:valAx>
        <c:axId val="442311952"/>
        <c:scaling>
          <c:orientation val="minMax"/>
        </c:scaling>
        <c:delete val="0"/>
        <c:axPos val="r"/>
        <c:numFmt formatCode="#,##0.0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2311560"/>
        <c:crosses val="max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</c:dispUnitsLbl>
        </c:dispUnits>
      </c:valAx>
      <c:catAx>
        <c:axId val="4423115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4231195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Počet osob</a:t>
            </a:r>
            <a:r>
              <a:rPr lang="cs-CZ" baseline="0"/>
              <a:t> na 1 WC s vazbou na vývoj nákladů na lůžko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BYDLENÍ!$A$24</c:f>
              <c:strCache>
                <c:ptCount val="1"/>
                <c:pt idx="0">
                  <c:v>osob na 1 WC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BYDLENÍ!$B$22:$F$22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BYDLENÍ!$B$24:$F$24</c:f>
              <c:numCache>
                <c:formatCode>0.00</c:formatCode>
                <c:ptCount val="5"/>
                <c:pt idx="0" formatCode="General">
                  <c:v>5.21</c:v>
                </c:pt>
                <c:pt idx="1">
                  <c:v>4.9000000000000004</c:v>
                </c:pt>
                <c:pt idx="2">
                  <c:v>2.53125</c:v>
                </c:pt>
                <c:pt idx="3">
                  <c:v>2.0449999999999999</c:v>
                </c:pt>
                <c:pt idx="4">
                  <c:v>2.1509999999999998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05-435A-9E7D-4BAE7DF770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300447144"/>
        <c:axId val="442308816"/>
      </c:barChart>
      <c:lineChart>
        <c:grouping val="standard"/>
        <c:varyColors val="0"/>
        <c:ser>
          <c:idx val="0"/>
          <c:order val="0"/>
          <c:tx>
            <c:strRef>
              <c:f>BYDLENÍ!$A$23</c:f>
              <c:strCache>
                <c:ptCount val="1"/>
                <c:pt idx="0">
                  <c:v>náklady na lůžko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BYDLENÍ!$B$22:$F$22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BYDLENÍ!$B$23:$F$23</c:f>
              <c:numCache>
                <c:formatCode>#,##0.00</c:formatCode>
                <c:ptCount val="5"/>
                <c:pt idx="0">
                  <c:v>612796.36363636365</c:v>
                </c:pt>
                <c:pt idx="1">
                  <c:v>617402.03299999994</c:v>
                </c:pt>
                <c:pt idx="2">
                  <c:v>918357.41529411764</c:v>
                </c:pt>
                <c:pt idx="3">
                  <c:v>1074099.4461538463</c:v>
                </c:pt>
                <c:pt idx="4">
                  <c:v>1118107.6179775281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05-435A-9E7D-4BAE7DF770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2312344"/>
        <c:axId val="442310776"/>
      </c:lineChart>
      <c:catAx>
        <c:axId val="442312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2310776"/>
        <c:crosses val="autoZero"/>
        <c:auto val="1"/>
        <c:lblAlgn val="ctr"/>
        <c:lblOffset val="100"/>
        <c:noMultiLvlLbl val="0"/>
      </c:catAx>
      <c:valAx>
        <c:axId val="442310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2312344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</c:dispUnitsLbl>
        </c:dispUnits>
      </c:valAx>
      <c:valAx>
        <c:axId val="44230881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0447144"/>
        <c:crosses val="max"/>
        <c:crossBetween val="between"/>
      </c:valAx>
      <c:catAx>
        <c:axId val="3004471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423088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Podíl úvazků přímé péče/řízení a THP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SOUHRN!$A$40</c:f>
              <c:strCache>
                <c:ptCount val="1"/>
                <c:pt idx="0">
                  <c:v>sociální pracovníci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SOUHRN!$B$38:$H$38</c:f>
              <c:numCache>
                <c:formatCode>0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SOUHRN!$B$40:$H$40</c:f>
              <c:numCache>
                <c:formatCode>#\ ##0.0</c:formatCode>
                <c:ptCount val="7"/>
                <c:pt idx="0">
                  <c:v>0.875</c:v>
                </c:pt>
                <c:pt idx="1">
                  <c:v>1.6048</c:v>
                </c:pt>
                <c:pt idx="2">
                  <c:v>2.7683</c:v>
                </c:pt>
                <c:pt idx="3">
                  <c:v>4.0221999999999998</c:v>
                </c:pt>
                <c:pt idx="4">
                  <c:v>4</c:v>
                </c:pt>
                <c:pt idx="5">
                  <c:v>8.5</c:v>
                </c:pt>
                <c:pt idx="6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0-44B9-AF16-555E1CCF529E}"/>
            </c:ext>
          </c:extLst>
        </c:ser>
        <c:ser>
          <c:idx val="2"/>
          <c:order val="2"/>
          <c:tx>
            <c:strRef>
              <c:f>SOUHRN!$A$41</c:f>
              <c:strCache>
                <c:ptCount val="1"/>
                <c:pt idx="0">
                  <c:v>pracovníci v SoSl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SOUHRN!$B$38:$H$38</c:f>
              <c:numCache>
                <c:formatCode>0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SOUHRN!$B$41:$H$41</c:f>
              <c:numCache>
                <c:formatCode>#\ ##0.0</c:formatCode>
                <c:ptCount val="7"/>
                <c:pt idx="0">
                  <c:v>38</c:v>
                </c:pt>
                <c:pt idx="1">
                  <c:v>40.2761</c:v>
                </c:pt>
                <c:pt idx="2">
                  <c:v>44.3078</c:v>
                </c:pt>
                <c:pt idx="3">
                  <c:v>56.054100000000005</c:v>
                </c:pt>
                <c:pt idx="4">
                  <c:v>81.25</c:v>
                </c:pt>
                <c:pt idx="5">
                  <c:v>81</c:v>
                </c:pt>
                <c:pt idx="6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0-44B9-AF16-555E1CCF529E}"/>
            </c:ext>
          </c:extLst>
        </c:ser>
        <c:ser>
          <c:idx val="3"/>
          <c:order val="3"/>
          <c:tx>
            <c:strRef>
              <c:f>SOUHRN!$A$42</c:f>
              <c:strCache>
                <c:ptCount val="1"/>
                <c:pt idx="0">
                  <c:v>pedagogové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SOUHRN!$B$38:$H$38</c:f>
              <c:numCache>
                <c:formatCode>0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SOUHRN!$B$42:$H$42</c:f>
              <c:numCache>
                <c:formatCode>#\ ##0.0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80-44B9-AF16-555E1CCF529E}"/>
            </c:ext>
          </c:extLst>
        </c:ser>
        <c:ser>
          <c:idx val="4"/>
          <c:order val="4"/>
          <c:tx>
            <c:strRef>
              <c:f>SOUHRN!$A$43</c:f>
              <c:strCache>
                <c:ptCount val="1"/>
                <c:pt idx="0">
                  <c:v>zdravotníci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SOUHRN!$B$38:$H$38</c:f>
              <c:numCache>
                <c:formatCode>0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SOUHRN!$B$43:$H$43</c:f>
              <c:numCache>
                <c:formatCode>#\ ##0.0</c:formatCode>
                <c:ptCount val="7"/>
                <c:pt idx="0">
                  <c:v>10</c:v>
                </c:pt>
                <c:pt idx="1">
                  <c:v>9.7629999999999999</c:v>
                </c:pt>
                <c:pt idx="2">
                  <c:v>10.3682</c:v>
                </c:pt>
                <c:pt idx="3">
                  <c:v>10.0388</c:v>
                </c:pt>
                <c:pt idx="4">
                  <c:v>4.5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80-44B9-AF16-555E1CCF529E}"/>
            </c:ext>
          </c:extLst>
        </c:ser>
        <c:ser>
          <c:idx val="5"/>
          <c:order val="5"/>
          <c:tx>
            <c:strRef>
              <c:f>SOUHRN!$A$44</c:f>
              <c:strCache>
                <c:ptCount val="1"/>
                <c:pt idx="0">
                  <c:v>řízení a admin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SOUHRN!$B$38:$H$38</c:f>
              <c:numCache>
                <c:formatCode>0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SOUHRN!$B$44:$H$44</c:f>
              <c:numCache>
                <c:formatCode>#\ ##0.0</c:formatCode>
                <c:ptCount val="7"/>
                <c:pt idx="0">
                  <c:v>7</c:v>
                </c:pt>
                <c:pt idx="1">
                  <c:v>6.6773999999999996</c:v>
                </c:pt>
                <c:pt idx="2">
                  <c:v>6.4485000000000001</c:v>
                </c:pt>
                <c:pt idx="3">
                  <c:v>7.5123999999999995</c:v>
                </c:pt>
                <c:pt idx="4">
                  <c:v>9.75</c:v>
                </c:pt>
                <c:pt idx="5">
                  <c:v>10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580-44B9-AF16-555E1CCF529E}"/>
            </c:ext>
          </c:extLst>
        </c:ser>
        <c:ser>
          <c:idx val="6"/>
          <c:order val="6"/>
          <c:tx>
            <c:strRef>
              <c:f>SOUHRN!$A$45</c:f>
              <c:strCache>
                <c:ptCount val="1"/>
                <c:pt idx="0">
                  <c:v>jiné (kuchyň, údžba, prádelna, úklid)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SOUHRN!$B$38:$H$38</c:f>
              <c:numCache>
                <c:formatCode>0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SOUHRN!$B$45:$H$45</c:f>
              <c:numCache>
                <c:formatCode>#\ ##0.0</c:formatCode>
                <c:ptCount val="7"/>
                <c:pt idx="0">
                  <c:v>15</c:v>
                </c:pt>
                <c:pt idx="1">
                  <c:v>14.5021</c:v>
                </c:pt>
                <c:pt idx="2">
                  <c:v>19.332799999999999</c:v>
                </c:pt>
                <c:pt idx="3">
                  <c:v>10.719899999999999</c:v>
                </c:pt>
                <c:pt idx="4">
                  <c:v>8.5</c:v>
                </c:pt>
                <c:pt idx="5">
                  <c:v>0.5</c:v>
                </c:pt>
                <c:pt idx="6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580-44B9-AF16-555E1CCF52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300443616"/>
        <c:axId val="300444400"/>
      </c:barChart>
      <c:lineChart>
        <c:grouping val="standard"/>
        <c:varyColors val="0"/>
        <c:ser>
          <c:idx val="0"/>
          <c:order val="0"/>
          <c:tx>
            <c:strRef>
              <c:f>SOUHRN!$A$39</c:f>
              <c:strCache>
                <c:ptCount val="1"/>
                <c:pt idx="0">
                  <c:v>podíl úvazků přímé péče/řízení a THP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SOUHRN!$B$38:$H$38</c:f>
              <c:numCache>
                <c:formatCode>0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SOUHRN!$B$39:$H$39</c:f>
              <c:numCache>
                <c:formatCode>0.00</c:formatCode>
                <c:ptCount val="7"/>
                <c:pt idx="0">
                  <c:v>2.2215909090909092</c:v>
                </c:pt>
                <c:pt idx="1">
                  <c:v>2.4383908968578103</c:v>
                </c:pt>
                <c:pt idx="2">
                  <c:v>2.2669260277798249</c:v>
                </c:pt>
                <c:pt idx="3">
                  <c:v>3.9005007596408574</c:v>
                </c:pt>
                <c:pt idx="4">
                  <c:v>4.9178082191780819</c:v>
                </c:pt>
                <c:pt idx="5">
                  <c:v>8.5238095238095237</c:v>
                </c:pt>
                <c:pt idx="6">
                  <c:v>8.5238095238095237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580-44B9-AF16-555E1CCF52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0445576"/>
        <c:axId val="300445184"/>
      </c:lineChart>
      <c:catAx>
        <c:axId val="30044361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0444400"/>
        <c:crosses val="autoZero"/>
        <c:auto val="1"/>
        <c:lblAlgn val="ctr"/>
        <c:lblOffset val="100"/>
        <c:noMultiLvlLbl val="0"/>
      </c:catAx>
      <c:valAx>
        <c:axId val="300444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0443616"/>
        <c:crosses val="autoZero"/>
        <c:crossBetween val="between"/>
      </c:valAx>
      <c:valAx>
        <c:axId val="300445184"/>
        <c:scaling>
          <c:orientation val="minMax"/>
        </c:scaling>
        <c:delete val="0"/>
        <c:axPos val="r"/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0445576"/>
        <c:crosses val="max"/>
        <c:crossBetween val="between"/>
      </c:valAx>
      <c:catAx>
        <c:axId val="300445576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3004451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Náklady a počet uživatelů služeb v čase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SOUHRN!$A$17</c:f>
              <c:strCache>
                <c:ptCount val="1"/>
                <c:pt idx="0">
                  <c:v>Materiál, potraviny, energie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SOUHRN!$B$16:$H$16</c:f>
              <c:numCache>
                <c:formatCode>0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SOUHRN!$B$17:$H$17</c:f>
              <c:numCache>
                <c:formatCode>#\ ##0.0</c:formatCode>
                <c:ptCount val="7"/>
                <c:pt idx="0">
                  <c:v>8151400</c:v>
                </c:pt>
                <c:pt idx="1">
                  <c:v>9034008</c:v>
                </c:pt>
                <c:pt idx="2">
                  <c:v>10435629.700000001</c:v>
                </c:pt>
                <c:pt idx="3">
                  <c:v>7336967.6000000006</c:v>
                </c:pt>
                <c:pt idx="4">
                  <c:v>11232178</c:v>
                </c:pt>
                <c:pt idx="5">
                  <c:v>2805000</c:v>
                </c:pt>
                <c:pt idx="6">
                  <c:v>3100000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66-442A-A389-18791D9BE636}"/>
            </c:ext>
          </c:extLst>
        </c:ser>
        <c:ser>
          <c:idx val="1"/>
          <c:order val="1"/>
          <c:tx>
            <c:strRef>
              <c:f>SOUHRN!$A$18</c:f>
              <c:strCache>
                <c:ptCount val="1"/>
                <c:pt idx="0">
                  <c:v>Služby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SOUHRN!$B$16:$H$16</c:f>
              <c:numCache>
                <c:formatCode>0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SOUHRN!$B$18:$H$18</c:f>
              <c:numCache>
                <c:formatCode>#\ ##0.0</c:formatCode>
                <c:ptCount val="7"/>
                <c:pt idx="0">
                  <c:v>11765300</c:v>
                </c:pt>
                <c:pt idx="1">
                  <c:v>7629698.7999999998</c:v>
                </c:pt>
                <c:pt idx="2">
                  <c:v>7758570.2000000002</c:v>
                </c:pt>
                <c:pt idx="3">
                  <c:v>12998760.300000001</c:v>
                </c:pt>
                <c:pt idx="4">
                  <c:v>11035800</c:v>
                </c:pt>
                <c:pt idx="5">
                  <c:v>6421100</c:v>
                </c:pt>
                <c:pt idx="6">
                  <c:v>6770000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66-442A-A389-18791D9BE636}"/>
            </c:ext>
          </c:extLst>
        </c:ser>
        <c:ser>
          <c:idx val="2"/>
          <c:order val="2"/>
          <c:tx>
            <c:strRef>
              <c:f>SOUHRN!$A$19</c:f>
              <c:strCache>
                <c:ptCount val="1"/>
                <c:pt idx="0">
                  <c:v>Osobní náklady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SOUHRN!$B$16:$H$16</c:f>
              <c:numCache>
                <c:formatCode>0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SOUHRN!$B$19:$H$19</c:f>
              <c:numCache>
                <c:formatCode>#\ ##0.0</c:formatCode>
                <c:ptCount val="7"/>
                <c:pt idx="0">
                  <c:v>44136600</c:v>
                </c:pt>
                <c:pt idx="1">
                  <c:v>42004231.299999997</c:v>
                </c:pt>
                <c:pt idx="2">
                  <c:v>55718641.800000004</c:v>
                </c:pt>
                <c:pt idx="3">
                  <c:v>59980275.700000003</c:v>
                </c:pt>
                <c:pt idx="4">
                  <c:v>76137600</c:v>
                </c:pt>
                <c:pt idx="5">
                  <c:v>68699740.740740746</c:v>
                </c:pt>
                <c:pt idx="6">
                  <c:v>71794527.777777776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66-442A-A389-18791D9BE636}"/>
            </c:ext>
          </c:extLst>
        </c:ser>
        <c:ser>
          <c:idx val="3"/>
          <c:order val="3"/>
          <c:tx>
            <c:strRef>
              <c:f>SOUHRN!$A$20</c:f>
              <c:strCache>
                <c:ptCount val="1"/>
                <c:pt idx="0">
                  <c:v>Odpisy, rezervy, oprav. pol.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SOUHRN!$B$16:$H$16</c:f>
              <c:numCache>
                <c:formatCode>0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SOUHRN!$B$20:$H$20</c:f>
              <c:numCache>
                <c:formatCode>#\ ##0.0</c:formatCode>
                <c:ptCount val="7"/>
                <c:pt idx="0">
                  <c:v>3282400</c:v>
                </c:pt>
                <c:pt idx="1">
                  <c:v>2995208.2</c:v>
                </c:pt>
                <c:pt idx="2">
                  <c:v>4144692.6</c:v>
                </c:pt>
                <c:pt idx="3">
                  <c:v>3310371</c:v>
                </c:pt>
                <c:pt idx="4">
                  <c:v>1100000</c:v>
                </c:pt>
                <c:pt idx="5">
                  <c:v>869000</c:v>
                </c:pt>
                <c:pt idx="6">
                  <c:v>869000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66-442A-A389-18791D9BE636}"/>
            </c:ext>
          </c:extLst>
        </c:ser>
        <c:ser>
          <c:idx val="4"/>
          <c:order val="4"/>
          <c:tx>
            <c:strRef>
              <c:f>SOUHRN!$A$21</c:f>
              <c:strCache>
                <c:ptCount val="1"/>
                <c:pt idx="0">
                  <c:v>Ostatní náklady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SOUHRN!$B$16:$H$16</c:f>
              <c:numCache>
                <c:formatCode>0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SOUHRN!$B$21:$H$21</c:f>
              <c:numCache>
                <c:formatCode>#\ ##0.0</c:formatCode>
                <c:ptCount val="7"/>
                <c:pt idx="0">
                  <c:v>71900</c:v>
                </c:pt>
                <c:pt idx="1">
                  <c:v>77057</c:v>
                </c:pt>
                <c:pt idx="2">
                  <c:v>2846</c:v>
                </c:pt>
                <c:pt idx="3">
                  <c:v>153382.20000000001</c:v>
                </c:pt>
                <c:pt idx="4">
                  <c:v>6000</c:v>
                </c:pt>
                <c:pt idx="5">
                  <c:v>2500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66-442A-A389-18791D9BE636}"/>
            </c:ext>
          </c:extLst>
        </c:ser>
        <c:ser>
          <c:idx val="5"/>
          <c:order val="5"/>
          <c:tx>
            <c:strRef>
              <c:f>SOUHRN!$A$22</c:f>
              <c:strCache>
                <c:ptCount val="1"/>
                <c:pt idx="0">
                  <c:v>Investice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SOUHRN!$B$16:$H$16</c:f>
              <c:numCache>
                <c:formatCode>0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SOUHRN!$B$22:$H$22</c:f>
              <c:numCache>
                <c:formatCode>#\ ##0.0</c:formatCode>
                <c:ptCount val="7"/>
                <c:pt idx="0">
                  <c:v>1176263</c:v>
                </c:pt>
                <c:pt idx="1">
                  <c:v>857391.90999999992</c:v>
                </c:pt>
                <c:pt idx="2">
                  <c:v>0</c:v>
                </c:pt>
                <c:pt idx="3">
                  <c:v>1746980.8399999999</c:v>
                </c:pt>
                <c:pt idx="4">
                  <c:v>800000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366-442A-A389-18791D9BE6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866160080"/>
        <c:axId val="866159096"/>
      </c:barChart>
      <c:lineChart>
        <c:grouping val="standard"/>
        <c:varyColors val="0"/>
        <c:ser>
          <c:idx val="6"/>
          <c:order val="6"/>
          <c:tx>
            <c:strRef>
              <c:f>SOUHRN!$A$23</c:f>
              <c:strCache>
                <c:ptCount val="1"/>
                <c:pt idx="0">
                  <c:v>Počet uživatelů služeb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SOUHRN!$B$16:$H$16</c:f>
              <c:numCache>
                <c:formatCode>0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SOUHRN!$B$23:$H$23</c:f>
              <c:numCache>
                <c:formatCode>#\ ##0.0</c:formatCode>
                <c:ptCount val="7"/>
                <c:pt idx="0">
                  <c:v>110</c:v>
                </c:pt>
                <c:pt idx="1">
                  <c:v>100</c:v>
                </c:pt>
                <c:pt idx="2">
                  <c:v>85</c:v>
                </c:pt>
                <c:pt idx="3">
                  <c:v>78</c:v>
                </c:pt>
                <c:pt idx="4">
                  <c:v>71</c:v>
                </c:pt>
                <c:pt idx="5">
                  <c:v>71</c:v>
                </c:pt>
                <c:pt idx="6">
                  <c:v>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366-442A-A389-18791D9BE6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6148928"/>
        <c:axId val="866154176"/>
      </c:lineChart>
      <c:catAx>
        <c:axId val="866160080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66159096"/>
        <c:crosses val="autoZero"/>
        <c:auto val="1"/>
        <c:lblAlgn val="ctr"/>
        <c:lblOffset val="100"/>
        <c:noMultiLvlLbl val="0"/>
      </c:catAx>
      <c:valAx>
        <c:axId val="866159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6616008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</c:dispUnitsLbl>
        </c:dispUnits>
      </c:valAx>
      <c:valAx>
        <c:axId val="866154176"/>
        <c:scaling>
          <c:orientation val="minMax"/>
        </c:scaling>
        <c:delete val="0"/>
        <c:axPos val="r"/>
        <c:numFmt formatCode="#\ 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66148928"/>
        <c:crosses val="max"/>
        <c:crossBetween val="between"/>
      </c:valAx>
      <c:catAx>
        <c:axId val="866148928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8661541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63B32-9B6A-4D55-8A55-80D352626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58E6BA-0CAD-46D1-A812-7CEB4D9B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42C1FB-43ED-4AB8-8B51-00D80451E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084B-2465-4220-8B4F-B53017A7BEAE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EE41CC-1341-4CA1-9AAC-298F66660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ADE5D2-0220-4797-851D-344C33764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D3AE-9F67-416E-83E5-0226310D3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88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213826-7DF5-4FA5-B73B-2FC146387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E11D791-30DF-4831-AA28-0B955860A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602DE6-6560-4716-8434-D6FC44D1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084B-2465-4220-8B4F-B53017A7BEAE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BAC505-045D-4836-9B46-1471DB59D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395D8F-2C8D-414F-A9C3-0346E73FD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D3AE-9F67-416E-83E5-0226310D3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5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B6ADDC0-DF90-4F2C-ABF8-ED31B00D9F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72274B8-0F0C-4DC0-8BB2-B75487EC5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AE0EDF-C96C-4FB1-9955-3FB935B12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084B-2465-4220-8B4F-B53017A7BEAE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2CBCC2-A43F-4F41-B3E3-C1ACEF17F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9EBFA6-312F-4707-9236-CB995DFEE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D3AE-9F67-416E-83E5-0226310D3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11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69F604-998F-43EB-AB4F-139FA8294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9FE88D-8989-465A-A405-040552663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C9DC40-6A03-4D50-8F6D-8E87B8AC3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084B-2465-4220-8B4F-B53017A7BEAE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93FAEB-2EC4-4266-9C0A-4D34C8B3B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9EE43C-9A9B-4D7B-A041-4DC75BDE4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D3AE-9F67-416E-83E5-0226310D3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18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B7909A-206A-438A-BEAF-329A4515C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067C7C-E816-4296-8FFC-E09763597C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408FD2-8FE6-4A6A-A9EF-A86E7A553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084B-2465-4220-8B4F-B53017A7BEAE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62279A-CBF5-4487-89BC-EF3836B8F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409FF4-B0E0-422E-9C12-7470083FE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D3AE-9F67-416E-83E5-0226310D3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07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5D73EB-B560-4B10-98F1-291996A6E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751823-2BBC-45B2-AE40-978DA0BBA8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54D0CF6-0469-498D-AD40-35298191F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FC99F9-4982-4CCB-9F0A-192F9BA05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084B-2465-4220-8B4F-B53017A7BEAE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FBD148-D067-40B4-95A0-F33D2DA2B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6625D5-C7E9-453A-B679-A8BD35022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D3AE-9F67-416E-83E5-0226310D3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10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225DF-FE2C-4426-8B60-F49DD783C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8A45D72-5F79-4F14-8545-FD4E1FEFA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4B2E61-4015-43F8-B3FD-60D3B59E6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20CF10F-B8E7-4960-BAFB-524BC6F2AE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259B498-76DF-4C0A-8A87-DACDB034C4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686A487-95E3-40B7-BF8D-EE3077847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084B-2465-4220-8B4F-B53017A7BEAE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22BED70-48FB-4A06-8183-6AFDC643E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D3C8BB6-FF2F-40E9-8525-3A5E002BA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D3AE-9F67-416E-83E5-0226310D3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45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23385D-6B91-432F-8DCD-7830106C6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2175E6F-A879-4015-8235-12273DB48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084B-2465-4220-8B4F-B53017A7BEAE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5A1E451-731C-4DD0-A23C-291812062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CCCD3DB-9E14-462C-BB6A-7E6A36B83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D3AE-9F67-416E-83E5-0226310D3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884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1E5F40F-9EA0-4865-A12B-928C83F92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084B-2465-4220-8B4F-B53017A7BEAE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9A07767-0F40-4C55-9152-1CCD4BA2C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A0D77C7-76CB-41D9-AA9A-4F5116E66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D3AE-9F67-416E-83E5-0226310D3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709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FF01DB-F776-4B74-8711-324453ACA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5C0B3D-FD0C-4241-8099-86EFBEA52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977CFE6-447D-4064-99D4-5A9DB614C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7696AC-8001-43FF-A6A7-B48949627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084B-2465-4220-8B4F-B53017A7BEAE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070195-57DD-45A4-94FA-E74FC0BB8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42C5D2-ED0D-41C9-AE4A-B7F07375D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D3AE-9F67-416E-83E5-0226310D3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777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AB9673-FE1A-44D4-99BE-4080C740A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F31BD78-CB03-4C00-9F5E-B514DD42D9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F80FEA0-2610-471A-A121-0B15D31DEE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A17198-5761-4232-998E-1EB911401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084B-2465-4220-8B4F-B53017A7BEAE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AE3793-9673-4AD3-AB60-23A000DA6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F6E9190-ABAF-4AB9-ADFA-803D1F8D6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D3AE-9F67-416E-83E5-0226310D3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99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946D68C-E2E8-45DA-8F54-909439CD3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E25236-AC8A-4D65-A2E8-8F5166A12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C98921-5125-4E68-B2FD-ABD96E140A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1084B-2465-4220-8B4F-B53017A7BEAE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B3724B-2530-4D40-A32C-63183AFE65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9233BE-B065-41DE-8596-BBA2D425D9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3D3AE-9F67-416E-83E5-0226310D3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79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3759D6-0B5F-4C57-ACDA-787CE59284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Centrum komunitních služeb Pro život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5131D8-839A-4726-8137-2996CF3946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1600" dirty="0"/>
          </a:p>
          <a:p>
            <a:r>
              <a:rPr lang="cs-CZ" sz="1600" dirty="0"/>
              <a:t>zřizovatel Hlavní město Praha</a:t>
            </a:r>
          </a:p>
        </p:txBody>
      </p:sp>
    </p:spTree>
    <p:extLst>
      <p:ext uri="{BB962C8B-B14F-4D97-AF65-F5344CB8AC3E}">
        <p14:creationId xmlns:p14="http://schemas.microsoft.com/office/powerpoint/2010/main" val="1237385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447E6-AAD8-4DFC-A3DA-926B298CB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349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Modernizace služeb – jak šel čas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A7305A-E24D-4413-B5D3-8F814467B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8624"/>
            <a:ext cx="10515600" cy="5809376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Listopad 2019</a:t>
            </a:r>
          </a:p>
          <a:p>
            <a:pPr lvl="1"/>
            <a:r>
              <a:rPr lang="cs-CZ" dirty="0"/>
              <a:t>V areálu zámku ve Svojšicích žije 110 lidí, průměrný věk 63 let</a:t>
            </a:r>
          </a:p>
          <a:p>
            <a:pPr lvl="1"/>
            <a:r>
              <a:rPr lang="cs-CZ" dirty="0"/>
              <a:t>Pracujeme s lidmi i zaměstnanci na změně, u lidí zjišťujeme jejich vůli a preference stran místa žití </a:t>
            </a:r>
          </a:p>
          <a:p>
            <a:r>
              <a:rPr lang="cs-CZ" dirty="0"/>
              <a:t>2020</a:t>
            </a:r>
          </a:p>
          <a:p>
            <a:pPr lvl="1"/>
            <a:r>
              <a:rPr lang="cs-CZ" dirty="0"/>
              <a:t>Čelíme pandemii </a:t>
            </a:r>
            <a:r>
              <a:rPr lang="cs-CZ" dirty="0" err="1"/>
              <a:t>koronaviru</a:t>
            </a:r>
            <a:r>
              <a:rPr lang="cs-CZ" dirty="0"/>
              <a:t>, jarní vlnu zvládáme bez nákazy</a:t>
            </a:r>
          </a:p>
          <a:p>
            <a:pPr lvl="1"/>
            <a:r>
              <a:rPr lang="cs-CZ" dirty="0"/>
              <a:t>Pravidelně zjišťujeme u lidí míru podpory, vůli a preferenci stran místa žití</a:t>
            </a:r>
          </a:p>
          <a:p>
            <a:pPr lvl="1"/>
            <a:r>
              <a:rPr lang="cs-CZ" b="1" dirty="0"/>
              <a:t>V srpnu nám byla předložena revizní zpráva o nevyhovujícím stavu elektroinstalace v zámku</a:t>
            </a:r>
          </a:p>
          <a:p>
            <a:pPr lvl="1"/>
            <a:r>
              <a:rPr lang="cs-CZ" dirty="0"/>
              <a:t>Stěhování do obyvatelných prostor v areálu zámku, náhradních objektů v Třebovli a v Praze</a:t>
            </a:r>
          </a:p>
          <a:p>
            <a:pPr lvl="1"/>
            <a:r>
              <a:rPr lang="cs-CZ" dirty="0"/>
              <a:t>V září otevíráme chráněné bydlení v prvních dvou komerčních domech v Českém Brodě</a:t>
            </a:r>
          </a:p>
          <a:p>
            <a:pPr lvl="1"/>
            <a:r>
              <a:rPr lang="cs-CZ" dirty="0"/>
              <a:t>Stěhují se první lidé do magistrátních bytů v Praze</a:t>
            </a:r>
          </a:p>
          <a:p>
            <a:pPr lvl="1"/>
            <a:r>
              <a:rPr lang="cs-CZ" dirty="0"/>
              <a:t>V prosinci se stěhujeme do náhradního objektu v Kostelci nad Černými lesy</a:t>
            </a:r>
          </a:p>
          <a:p>
            <a:r>
              <a:rPr lang="cs-CZ" dirty="0"/>
              <a:t>2021</a:t>
            </a:r>
          </a:p>
          <a:p>
            <a:pPr lvl="1"/>
            <a:r>
              <a:rPr lang="cs-CZ" dirty="0"/>
              <a:t>V Kostelci nad Černými lesy vznikla cvičná domácnost, kde se lidé připravují na běžný život, zvyšujeme jejich kompetence k běžnému životu</a:t>
            </a:r>
          </a:p>
          <a:p>
            <a:pPr lvl="1"/>
            <a:r>
              <a:rPr lang="cs-CZ" b="1" dirty="0"/>
              <a:t>V červnu opouštíme úplně areál zámku, další část lidí má možnost vrátit se do Prahy, nebo do Kolína</a:t>
            </a:r>
          </a:p>
          <a:p>
            <a:pPr lvl="1"/>
            <a:r>
              <a:rPr lang="cs-CZ" dirty="0"/>
              <a:t>Aktivně hledáme vhodné objekty v Praze i Středočeském kraji</a:t>
            </a:r>
          </a:p>
          <a:p>
            <a:pPr lvl="1"/>
            <a:r>
              <a:rPr lang="cs-CZ" dirty="0"/>
              <a:t>Probíhají individuální návraty do Prahy (s ohledem na jejich vůli a preferenci stran místa žití)</a:t>
            </a:r>
          </a:p>
          <a:p>
            <a:pPr lvl="1"/>
            <a:r>
              <a:rPr lang="cs-CZ" dirty="0"/>
              <a:t>V prosinci nám byly přiděleny tři magistrátní byty pro lidi s pohybovým problémem </a:t>
            </a:r>
          </a:p>
          <a:p>
            <a:pPr lvl="1"/>
            <a:r>
              <a:rPr lang="cs-CZ" dirty="0"/>
              <a:t>V prosinci došlo ke </a:t>
            </a:r>
            <a:r>
              <a:rPr lang="cs-CZ" b="1" dirty="0"/>
              <a:t>změně názvu </a:t>
            </a:r>
            <a:r>
              <a:rPr lang="cs-CZ" dirty="0"/>
              <a:t>a rozhodnutí, že od ledna 2022 nespravujeme prázdný areál zámku ve Svojšicích</a:t>
            </a:r>
          </a:p>
          <a:p>
            <a:r>
              <a:rPr lang="cs-CZ" dirty="0"/>
              <a:t>2022</a:t>
            </a:r>
          </a:p>
          <a:p>
            <a:pPr lvl="1"/>
            <a:r>
              <a:rPr lang="cs-CZ" dirty="0"/>
              <a:t>V dubnu otevíráme chráněné bydlení v bytech pro lidi s pohybovým problémem</a:t>
            </a:r>
          </a:p>
          <a:p>
            <a:pPr lvl="1"/>
            <a:r>
              <a:rPr lang="cs-CZ" dirty="0"/>
              <a:t>Žádáme o přidělení alespoň jednoho bytu pro lidi s pohybovým problémem</a:t>
            </a:r>
          </a:p>
          <a:p>
            <a:pPr lvl="1"/>
            <a:r>
              <a:rPr lang="cs-CZ" dirty="0"/>
              <a:t>V říjnu otevíráme chráněné bydlení v dalším komerčním domě</a:t>
            </a:r>
          </a:p>
          <a:p>
            <a:pPr lvl="1"/>
            <a:r>
              <a:rPr lang="cs-CZ" dirty="0"/>
              <a:t>1.11.2022 neposkytujeme službu ústavního charakteru a věnujeme se rozvoji nově vzniklých služeb komunitního typu </a:t>
            </a:r>
          </a:p>
        </p:txBody>
      </p:sp>
    </p:spTree>
    <p:extLst>
      <p:ext uri="{BB962C8B-B14F-4D97-AF65-F5344CB8AC3E}">
        <p14:creationId xmlns:p14="http://schemas.microsoft.com/office/powerpoint/2010/main" val="400117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447E6-AAD8-4DFC-A3DA-926B298CB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9000"/>
          </a:xfrm>
        </p:spPr>
        <p:txBody>
          <a:bodyPr/>
          <a:lstStyle/>
          <a:p>
            <a:r>
              <a:rPr lang="cs-CZ" b="1" dirty="0"/>
              <a:t>Kde žijí lidé ze Svojšic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A7305A-E24D-4413-B5D3-8F814467B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8684"/>
            <a:ext cx="10515600" cy="1593908"/>
          </a:xfrm>
        </p:spPr>
        <p:txBody>
          <a:bodyPr>
            <a:normAutofit/>
          </a:bodyPr>
          <a:lstStyle/>
          <a:p>
            <a:r>
              <a:rPr lang="cs-CZ" dirty="0"/>
              <a:t>Do </a:t>
            </a:r>
            <a:r>
              <a:rPr lang="cs-CZ" b="1" dirty="0"/>
              <a:t>Prahy</a:t>
            </a:r>
            <a:r>
              <a:rPr lang="cs-CZ" dirty="0"/>
              <a:t> se vrátilo celkem 36 lidí </a:t>
            </a:r>
          </a:p>
          <a:p>
            <a:r>
              <a:rPr lang="cs-CZ" dirty="0"/>
              <a:t>Ve </a:t>
            </a:r>
            <a:r>
              <a:rPr lang="cs-CZ" b="1" dirty="0"/>
              <a:t>Středočeském kraji </a:t>
            </a:r>
            <a:r>
              <a:rPr lang="cs-CZ" dirty="0"/>
              <a:t>zůstalo 42 lidí </a:t>
            </a:r>
          </a:p>
          <a:p>
            <a:r>
              <a:rPr lang="cs-CZ" dirty="0"/>
              <a:t>Odešli do </a:t>
            </a:r>
            <a:r>
              <a:rPr lang="cs-CZ" b="1" dirty="0"/>
              <a:t>jiných služeb </a:t>
            </a:r>
            <a:r>
              <a:rPr lang="cs-CZ" dirty="0"/>
              <a:t>na popud opatrovníka 3 lidi 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D268A203-DA34-42B7-9037-909C6AF7D9D2}"/>
              </a:ext>
            </a:extLst>
          </p:cNvPr>
          <p:cNvSpPr txBox="1">
            <a:spLocks/>
          </p:cNvSpPr>
          <p:nvPr/>
        </p:nvSpPr>
        <p:spPr>
          <a:xfrm>
            <a:off x="838200" y="269276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/>
              <a:t>Naše služby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291BAD50-083F-4E97-B32F-36102D2429C3}"/>
              </a:ext>
            </a:extLst>
          </p:cNvPr>
          <p:cNvSpPr txBox="1">
            <a:spLocks/>
          </p:cNvSpPr>
          <p:nvPr/>
        </p:nvSpPr>
        <p:spPr>
          <a:xfrm>
            <a:off x="838200" y="3699545"/>
            <a:ext cx="10515600" cy="292775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cs-CZ" b="1" dirty="0"/>
              <a:t>Praha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cs-CZ" dirty="0"/>
              <a:t>11 městských bytů v běžné bytové zástavbě až pro 22 lidí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cs-CZ" dirty="0"/>
              <a:t>3 (4) městské byty tzv. zvláštního určení, pro lidi s pohybovými problémy pro 9 (11) lidí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cs-CZ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cs-CZ" b="1" dirty="0"/>
              <a:t>Český Brod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cs-CZ" dirty="0"/>
              <a:t>2 soukromé domy pro 11 lidí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cs-CZ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cs-CZ" b="1" dirty="0"/>
              <a:t>Kolín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cs-CZ" dirty="0"/>
              <a:t>2 soukromé domy pro 17 lidí o 5 bytových jednotkách 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cs-CZ" dirty="0"/>
              <a:t>3 soukromé byty pro 10 lidí</a:t>
            </a:r>
          </a:p>
        </p:txBody>
      </p:sp>
    </p:spTree>
    <p:extLst>
      <p:ext uri="{BB962C8B-B14F-4D97-AF65-F5344CB8AC3E}">
        <p14:creationId xmlns:p14="http://schemas.microsoft.com/office/powerpoint/2010/main" val="1522151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FF1AB0-A8FD-431A-92FB-D4955A7EC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Počty lůžek v pokojích X náklady na lůžko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3EE78BA2-2190-4111-B004-61FE6EFD4FFE}"/>
              </a:ext>
            </a:extLst>
          </p:cNvPr>
          <p:cNvGraphicFramePr/>
          <p:nvPr/>
        </p:nvGraphicFramePr>
        <p:xfrm>
          <a:off x="2092234" y="1690688"/>
          <a:ext cx="8007531" cy="5093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1685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3823337A-25FF-446B-A719-68DFCA7BA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Počet klientů na 1 WC X náklady na lůžko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BD9A3A93-E888-4F03-9132-CADA27BE470E}"/>
              </a:ext>
            </a:extLst>
          </p:cNvPr>
          <p:cNvGraphicFramePr/>
          <p:nvPr/>
        </p:nvGraphicFramePr>
        <p:xfrm>
          <a:off x="2122716" y="1625917"/>
          <a:ext cx="7133181" cy="5232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301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3CD6A0-EBA2-48CE-8EEC-227DEC163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Poměr pracovníků v přímé péči X THP a management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F395231A-2814-48FB-B368-2DEFBB8E3813}"/>
              </a:ext>
            </a:extLst>
          </p:cNvPr>
          <p:cNvGraphicFramePr/>
          <p:nvPr/>
        </p:nvGraphicFramePr>
        <p:xfrm>
          <a:off x="2198914" y="1374140"/>
          <a:ext cx="6681561" cy="5407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1951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A63E3F-777C-4DA8-9E9B-B6EE9FE98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nákladů v </a:t>
            </a:r>
            <a:r>
              <a:rPr lang="cs-CZ"/>
              <a:t>čase transformace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CB1C47D7-5FEC-417D-BE35-6F7EF17CC550}"/>
              </a:ext>
            </a:extLst>
          </p:cNvPr>
          <p:cNvGraphicFramePr/>
          <p:nvPr>
            <p:extLst/>
          </p:nvPr>
        </p:nvGraphicFramePr>
        <p:xfrm>
          <a:off x="1479476" y="1765934"/>
          <a:ext cx="8147406" cy="5092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89131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440</Words>
  <Application>Microsoft Office PowerPoint</Application>
  <PresentationFormat>Širokoúhlá obrazovka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Centrum komunitních služeb Pro život</vt:lpstr>
      <vt:lpstr>Modernizace služeb – jak šel čas</vt:lpstr>
      <vt:lpstr>Kde žijí lidé ze Svojšic</vt:lpstr>
      <vt:lpstr>Počty lůžek v pokojích X náklady na lůžko</vt:lpstr>
      <vt:lpstr>Počet klientů na 1 WC X náklady na lůžko</vt:lpstr>
      <vt:lpstr>Poměr pracovníků v přímé péči X THP a management</vt:lpstr>
      <vt:lpstr>Vývoj nákladů v čase transformace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Kahánek Martin Mgr. (MPSV)</dc:creator>
  <cp:lastModifiedBy>Martin Kahánek (ŘED)</cp:lastModifiedBy>
  <cp:revision>13</cp:revision>
  <dcterms:created xsi:type="dcterms:W3CDTF">2022-10-20T08:35:42Z</dcterms:created>
  <dcterms:modified xsi:type="dcterms:W3CDTF">2022-10-20T12:50:08Z</dcterms:modified>
</cp:coreProperties>
</file>